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sldIdLst>
    <p:sldId id="430" r:id="rId3"/>
    <p:sldId id="466" r:id="rId4"/>
    <p:sldId id="379" r:id="rId5"/>
    <p:sldId id="409" r:id="rId6"/>
    <p:sldId id="410" r:id="rId7"/>
    <p:sldId id="380" r:id="rId8"/>
    <p:sldId id="383" r:id="rId9"/>
    <p:sldId id="384" r:id="rId10"/>
    <p:sldId id="411" r:id="rId11"/>
    <p:sldId id="412" r:id="rId12"/>
    <p:sldId id="446" r:id="rId13"/>
    <p:sldId id="467" r:id="rId14"/>
    <p:sldId id="414" r:id="rId15"/>
    <p:sldId id="447" r:id="rId16"/>
    <p:sldId id="448" r:id="rId17"/>
    <p:sldId id="415" r:id="rId18"/>
    <p:sldId id="468" r:id="rId19"/>
    <p:sldId id="418" r:id="rId20"/>
    <p:sldId id="419" r:id="rId21"/>
    <p:sldId id="420" r:id="rId22"/>
    <p:sldId id="389" r:id="rId23"/>
    <p:sldId id="421" r:id="rId24"/>
    <p:sldId id="422" r:id="rId25"/>
    <p:sldId id="392" r:id="rId26"/>
    <p:sldId id="387" r:id="rId27"/>
    <p:sldId id="451" r:id="rId28"/>
    <p:sldId id="452" r:id="rId29"/>
    <p:sldId id="453" r:id="rId30"/>
    <p:sldId id="454" r:id="rId31"/>
    <p:sldId id="455" r:id="rId32"/>
    <p:sldId id="456" r:id="rId33"/>
    <p:sldId id="457" r:id="rId34"/>
    <p:sldId id="458" r:id="rId35"/>
    <p:sldId id="460" r:id="rId36"/>
    <p:sldId id="461" r:id="rId37"/>
    <p:sldId id="377" r:id="rId38"/>
    <p:sldId id="376" r:id="rId39"/>
  </p:sldIdLst>
  <p:sldSz cx="9144000" cy="6858000" type="screen4x3"/>
  <p:notesSz cx="6858000" cy="9144000"/>
  <p:defaultTex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2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howGuides="1">
      <p:cViewPr varScale="1">
        <p:scale>
          <a:sx n="81" d="100"/>
          <a:sy n="81" d="100"/>
        </p:scale>
        <p:origin x="1560" y="48"/>
      </p:cViewPr>
      <p:guideLst>
        <p:guide orient="horz" pos="2120"/>
        <p:guide pos="28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887B0-F89A-4231-BDA4-E4B08D9EE958}" type="datetimeFigureOut">
              <a:rPr lang="zh-TW" altLang="en-US" smtClean="0"/>
              <a:t>2023/3/30</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D5293-B3AD-46E1-94DF-9F31A7841BE4}" type="slidenum">
              <a:rPr lang="zh-TW" altLang="en-US" smtClean="0"/>
              <a:t>‹#›</a:t>
            </a:fld>
            <a:endParaRPr lang="zh-TW" altLang="en-US"/>
          </a:p>
        </p:txBody>
      </p:sp>
    </p:spTree>
    <p:extLst>
      <p:ext uri="{BB962C8B-B14F-4D97-AF65-F5344CB8AC3E}">
        <p14:creationId xmlns:p14="http://schemas.microsoft.com/office/powerpoint/2010/main" val="796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20D5293-B3AD-46E1-94DF-9F31A7841BE4}" type="slidenum">
              <a:rPr lang="zh-TW" altLang="en-US" smtClean="0"/>
              <a:t>17</a:t>
            </a:fld>
            <a:endParaRPr lang="zh-TW" altLang="en-US"/>
          </a:p>
        </p:txBody>
      </p:sp>
    </p:spTree>
    <p:extLst>
      <p:ext uri="{BB962C8B-B14F-4D97-AF65-F5344CB8AC3E}">
        <p14:creationId xmlns:p14="http://schemas.microsoft.com/office/powerpoint/2010/main" val="273099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fld id="{BB962C8B-B14F-4D97-AF65-F5344CB8AC3E}" type="datetime1">
              <a:rPr lang="zh-TW" altLang="en-US" dirty="0">
                <a:latin typeface="Arial" panose="020B0604020202020204" pitchFamily="34" charset="0"/>
              </a:rPr>
              <a:t>2023/3/30</a:t>
            </a:fld>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BB962C8B-B14F-4D97-AF65-F5344CB8AC3E}" type="datetime1">
              <a:rPr lang="zh-TW" altLang="en-US" dirty="0">
                <a:latin typeface="Arial" panose="020B0604020202020204" pitchFamily="34" charset="0"/>
              </a:rPr>
              <a:t>2023/3/30</a:t>
            </a:fld>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0D83BF-34F0-49ED-AD90-A6C6AA642711}" type="datetime1">
              <a:rPr lang="en-US" altLang="zh-TW"/>
              <a:t>3/30/2023</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DF146FE2-5BE5-4129-9807-A4CCDCD51D28}" type="slidenum">
              <a:rPr lang="en-US" altLang="zh-TW"/>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ABBF60-417A-4D5F-A880-ACDFCBBB062D}" type="datetime1">
              <a:rPr lang="en-US" altLang="zh-TW"/>
              <a:t>3/30/2023</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2AEA05B2-9EE5-40F5-8706-AD03376FE629}" type="slidenum">
              <a:rPr lang="en-US" altLang="zh-TW"/>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6B15D4-F373-4FB5-A6C7-20572CC46419}" type="datetime1">
              <a:rPr lang="en-US" altLang="zh-TW"/>
              <a:t>3/30/2023</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6CBC212B-DE3E-4675-A945-A9DF35D9DD54}" type="slidenum">
              <a:rPr lang="en-US" altLang="zh-TW"/>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EAD797-1E85-4724-A21A-9B2B2510555C}" type="datetime1">
              <a:rPr lang="en-US" altLang="zh-TW"/>
              <a:t>3/30/2023</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B25E00C8-491A-4966-ADB2-285A4893665A}" type="slidenum">
              <a:rPr lang="en-US" altLang="zh-TW"/>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E79D34-058E-4546-AC49-5522AC31B281}" type="datetime1">
              <a:rPr lang="en-US" altLang="zh-TW"/>
              <a:t>3/30/2023</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C94999A6-BE1D-4D1C-ACF6-E207AC64F672}" type="slidenum">
              <a:rPr lang="en-US" altLang="zh-TW"/>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DFAA86-F654-4A7B-8EC8-6F3DF8B8D4CD}" type="datetime1">
              <a:rPr lang="en-US" altLang="zh-TW"/>
              <a:t>3/30/2023</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46AB184E-FB68-496D-A223-6934DA7DB536}" type="slidenum">
              <a:rPr lang="en-US" altLang="zh-TW"/>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8EF724-F8DE-4BC6-BA19-F77BDB4FC11A}" type="datetime1">
              <a:rPr lang="en-US" altLang="zh-TW"/>
              <a:t>3/30/2023</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395E0AF8-DB7D-45E8-895C-C275EF822CF5}" type="slidenum">
              <a:rPr lang="en-US" altLang="zh-TW"/>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5DD2FB-A7D7-47AD-9D71-E694AF19E57E}" type="datetime1">
              <a:rPr lang="en-US" altLang="zh-TW"/>
              <a:t>3/30/2023</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5D3B1C02-16E9-4739-A455-6AF75957B57F}" type="slidenum">
              <a:rPr lang="en-US" altLang="zh-TW"/>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B4B821-4D8A-4BA4-A7CB-7047F069F6B9}" type="datetime1">
              <a:rPr lang="en-US" altLang="zh-TW"/>
              <a:t>3/30/2023</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CBD56AC4-85CF-48B9-A8AE-C9CC24FFB4E3}" type="slidenum">
              <a:rPr lang="en-US" altLang="zh-TW"/>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3F6C8D-1021-4761-80B3-48E14510EE75}" type="datetime1">
              <a:rPr lang="en-US" altLang="zh-TW"/>
              <a:t>3/30/2023</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15CDD89-5345-4FD7-B7CB-2239A741417B}" type="slidenum">
              <a:rPr lang="en-US" altLang="zh-TW"/>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36DD33-5EC1-4911-BED7-3E0BCFD18450}" type="datetime1">
              <a:rPr lang="en-US" altLang="zh-TW"/>
              <a:t>3/30/2023</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3EE4AB86-14FC-457B-98DD-EC0EEB5A4DAF}" type="slidenum">
              <a:rPr lang="en-US" altLang="zh-TW"/>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zh-TW" altLang="en-US" dirty="0"/>
              <a:t>按一下以編輯母片標題樣式</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TW" altLang="en-US" dirty="0">
                <a:latin typeface="Arial" panose="020B0604020202020204" pitchFamily="34" charset="0"/>
              </a:rPr>
              <a:t>2023/3/30</a:t>
            </a:fld>
            <a:endParaRPr lang="zh-TW" altLang="en-US" dirty="0">
              <a:latin typeface="Arial" panose="020B0604020202020204" pitchFamily="34" charset="0"/>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TW" altLang="en-US" dirty="0">
              <a:latin typeface="Arial" panose="020B0604020202020204" pitchFamily="34" charset="0"/>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charset="0"/>
              </a:defRPr>
            </a:lvl1pPr>
          </a:lstStyle>
          <a:p>
            <a:pPr>
              <a:defRPr/>
            </a:pPr>
            <a:fld id="{EDED1E40-7894-44CE-B53F-C8FCAD0D215E}" type="datetime1">
              <a:rPr lang="en-US" altLang="zh-TW"/>
              <a:t>3/30/2023</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charset="0"/>
              </a:defRPr>
            </a:lvl1pPr>
          </a:lstStyle>
          <a:p>
            <a:pPr>
              <a:defRPr/>
            </a:pPr>
            <a:endParaRPr lang="zh-TW"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a:defRPr/>
            </a:pPr>
            <a:fld id="{66315814-5125-4CCC-A661-F894E27250D4}" type="slidenum">
              <a:rPr lang="en-US" altLang="zh-TW"/>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A7B85-43A9-B053-7A29-75FA9C112A46}"/>
              </a:ext>
            </a:extLst>
          </p:cNvPr>
          <p:cNvSpPr>
            <a:spLocks noGrp="1"/>
          </p:cNvSpPr>
          <p:nvPr>
            <p:ph type="ctrTitle"/>
          </p:nvPr>
        </p:nvSpPr>
        <p:spPr>
          <a:xfrm>
            <a:off x="1142999" y="838453"/>
            <a:ext cx="6858000" cy="1483360"/>
          </a:xfrm>
        </p:spPr>
        <p:txBody>
          <a:bodyPr/>
          <a:lstStyle/>
          <a:p>
            <a:pPr algn="ctr" fontAlgn="auto">
              <a:spcAft>
                <a:spcPts val="0"/>
              </a:spcAft>
              <a:buNone/>
            </a:pPr>
            <a:r>
              <a:rPr lang="zh-TW" altLang="en-US" sz="3000" dirty="0"/>
              <a:t>初中 </a:t>
            </a:r>
            <a:r>
              <a:rPr kumimoji="0" lang="zh-TW" altLang="en-US" sz="2800" b="0" i="0" u="none" strike="noStrike" kern="0" cap="none" spc="0" normalizeH="0" baseline="0" noProof="0" dirty="0">
                <a:ln>
                  <a:noFill/>
                </a:ln>
                <a:effectLst/>
                <a:uLnTx/>
                <a:uFillTx/>
                <a:latin typeface="Calibri" panose="020F0502020204030204" pitchFamily="34" charset="0"/>
                <a:ea typeface="MS PGothic" panose="020B0600070205080204" pitchFamily="34" charset="-128"/>
              </a:rPr>
              <a:t>單元</a:t>
            </a:r>
            <a:r>
              <a:rPr lang="zh-TW" altLang="en-US" sz="2800" kern="0" dirty="0">
                <a:latin typeface="Calibri" panose="020F0502020204030204" pitchFamily="34" charset="0"/>
              </a:rPr>
              <a:t>四</a:t>
            </a:r>
            <a:r>
              <a:rPr lang="zh-TW" altLang="en-US" sz="2800" dirty="0">
                <a:latin typeface="標楷體" panose="03000509000000000000" pitchFamily="65" charset="-120"/>
                <a:ea typeface="標楷體" panose="03000509000000000000" pitchFamily="65" charset="-120"/>
                <a:cs typeface="+mj-cs"/>
              </a:rPr>
              <a:t>（</a:t>
            </a:r>
            <a:r>
              <a:rPr lang="zh-TW" altLang="en-US" sz="28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sym typeface="+mn-ea"/>
              </a:rPr>
              <a:t>下</a:t>
            </a:r>
            <a:r>
              <a:rPr lang="zh-TW" altLang="en-US" sz="2800" dirty="0">
                <a:latin typeface="標楷體" panose="03000509000000000000" pitchFamily="65" charset="-120"/>
                <a:ea typeface="標楷體" panose="03000509000000000000" pitchFamily="65" charset="-120"/>
                <a:cs typeface="+mj-cs"/>
              </a:rPr>
              <a:t>）</a:t>
            </a:r>
            <a:r>
              <a:rPr kumimoji="0" lang="zh-TW" altLang="en-US" sz="2800" b="0" i="0" u="none" strike="noStrike" kern="0" cap="none" spc="0" normalizeH="0" baseline="0" noProof="0" dirty="0">
                <a:ln>
                  <a:noFill/>
                </a:ln>
                <a:effectLst/>
                <a:uLnTx/>
                <a:uFillTx/>
                <a:latin typeface="Calibri" panose="020F0502020204030204" pitchFamily="34" charset="0"/>
                <a:ea typeface="MS PGothic" panose="020B0600070205080204" pitchFamily="34" charset="-128"/>
              </a:rPr>
              <a:t>：</a:t>
            </a:r>
            <a:br>
              <a:rPr kumimoji="0" lang="en-US" altLang="zh-TW" sz="2800" b="0" i="0" u="none" strike="noStrike" kern="0" cap="none" spc="0" normalizeH="0" baseline="0" noProof="0" dirty="0">
                <a:ln>
                  <a:noFill/>
                </a:ln>
                <a:effectLst/>
                <a:uLnTx/>
                <a:uFillTx/>
                <a:latin typeface="Calibri" panose="020F0502020204030204" pitchFamily="34" charset="0"/>
                <a:ea typeface="MS PGothic" panose="020B0600070205080204" pitchFamily="34" charset="-128"/>
              </a:rPr>
            </a:br>
            <a:r>
              <a:rPr lang="zh-TW" altLang="en-US" sz="2800" dirty="0">
                <a:latin typeface="標楷體" panose="03000509000000000000" pitchFamily="65" charset="-120"/>
                <a:ea typeface="標楷體" panose="03000509000000000000" pitchFamily="65" charset="-120"/>
                <a:cs typeface="+mj-cs"/>
              </a:rPr>
              <a:t>政治制度（</a:t>
            </a:r>
            <a:r>
              <a:rPr lang="zh-TW" altLang="en-US" sz="28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sym typeface="+mn-ea"/>
              </a:rPr>
              <a:t>二</a:t>
            </a:r>
            <a:r>
              <a:rPr lang="zh-TW" altLang="en-US" sz="2800" dirty="0">
                <a:latin typeface="標楷體" panose="03000509000000000000" pitchFamily="65" charset="-120"/>
                <a:ea typeface="標楷體" panose="03000509000000000000" pitchFamily="65" charset="-120"/>
                <a:cs typeface="+mj-cs"/>
              </a:rPr>
              <a:t>）</a:t>
            </a:r>
            <a:br>
              <a:rPr lang="en-US" altLang="zh-TW" sz="2800" dirty="0">
                <a:latin typeface="標楷體" panose="03000509000000000000" pitchFamily="65" charset="-120"/>
                <a:ea typeface="標楷體" panose="03000509000000000000" pitchFamily="65" charset="-120"/>
                <a:cs typeface="+mj-cs"/>
              </a:rPr>
            </a:br>
            <a:r>
              <a:rPr lang="zh-TW" altLang="en-US" sz="2800" dirty="0">
                <a:latin typeface="標楷體" panose="03000509000000000000" pitchFamily="65" charset="-120"/>
                <a:ea typeface="標楷體" panose="03000509000000000000" pitchFamily="65" charset="-120"/>
                <a:cs typeface="+mj-cs"/>
              </a:rPr>
              <a:t>行政長官和立法會的選舉</a:t>
            </a:r>
            <a:endParaRPr lang="zh-TW" altLang="en-US" sz="3000" dirty="0"/>
          </a:p>
        </p:txBody>
      </p:sp>
      <p:graphicFrame>
        <p:nvGraphicFramePr>
          <p:cNvPr id="4" name="表格 4">
            <a:extLst>
              <a:ext uri="{FF2B5EF4-FFF2-40B4-BE49-F238E27FC236}">
                <a16:creationId xmlns:a16="http://schemas.microsoft.com/office/drawing/2014/main" id="{585323D2-4996-590C-7E4F-966F35FBE54D}"/>
              </a:ext>
            </a:extLst>
          </p:cNvPr>
          <p:cNvGraphicFramePr>
            <a:graphicFrameLocks noGrp="1"/>
          </p:cNvGraphicFramePr>
          <p:nvPr>
            <p:extLst>
              <p:ext uri="{D42A27DB-BD31-4B8C-83A1-F6EECF244321}">
                <p14:modId xmlns:p14="http://schemas.microsoft.com/office/powerpoint/2010/main" val="3300207064"/>
              </p:ext>
            </p:extLst>
          </p:nvPr>
        </p:nvGraphicFramePr>
        <p:xfrm>
          <a:off x="823878" y="2564904"/>
          <a:ext cx="7496241" cy="1483360"/>
        </p:xfrm>
        <a:graphic>
          <a:graphicData uri="http://schemas.openxmlformats.org/drawingml/2006/table">
            <a:tbl>
              <a:tblPr firstRow="1" bandRow="1"/>
              <a:tblGrid>
                <a:gridCol w="2499305">
                  <a:extLst>
                    <a:ext uri="{9D8B030D-6E8A-4147-A177-3AD203B41FA5}">
                      <a16:colId xmlns:a16="http://schemas.microsoft.com/office/drawing/2014/main" val="565495559"/>
                    </a:ext>
                  </a:extLst>
                </a:gridCol>
                <a:gridCol w="4996936">
                  <a:extLst>
                    <a:ext uri="{9D8B030D-6E8A-4147-A177-3AD203B41FA5}">
                      <a16:colId xmlns:a16="http://schemas.microsoft.com/office/drawing/2014/main" val="3465278666"/>
                    </a:ext>
                  </a:extLst>
                </a:gridCol>
              </a:tblGrid>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對應</a:t>
                      </a:r>
                      <a:r>
                        <a:rPr lang="en-US" altLang="zh-TW" dirty="0">
                          <a:solidFill>
                            <a:schemeClr val="tx1"/>
                          </a:solidFill>
                        </a:rPr>
                        <a:t>《</a:t>
                      </a:r>
                      <a:r>
                        <a:rPr lang="zh-TW" altLang="en-US" dirty="0">
                          <a:solidFill>
                            <a:schemeClr val="tx1"/>
                          </a:solidFill>
                        </a:rPr>
                        <a:t>基本法</a:t>
                      </a:r>
                      <a:r>
                        <a:rPr lang="en-US" altLang="zh-TW" dirty="0">
                          <a:solidFill>
                            <a:schemeClr val="tx1"/>
                          </a:solidFill>
                        </a:rPr>
                        <a:t>》</a:t>
                      </a:r>
                      <a:r>
                        <a:rPr lang="zh-TW" altLang="en-US" dirty="0">
                          <a:solidFill>
                            <a:schemeClr val="tx1"/>
                          </a:solidFill>
                        </a:rPr>
                        <a:t>章節：</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第四章      政治體制</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89000"/>
                      </a:sysClr>
                    </a:solidFill>
                  </a:tcPr>
                </a:tc>
                <a:extLst>
                  <a:ext uri="{0D108BD9-81ED-4DB2-BD59-A6C34878D82A}">
                    <a16:rowId xmlns:a16="http://schemas.microsoft.com/office/drawing/2014/main" val="4157802184"/>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HK" altLang="en-US" dirty="0">
                          <a:solidFill>
                            <a:schemeClr val="tx1"/>
                          </a:solidFill>
                        </a:rPr>
                        <a:t>建議級別</a:t>
                      </a:r>
                      <a:r>
                        <a:rPr lang="zh-TW" altLang="en-US" dirty="0">
                          <a:solidFill>
                            <a:schemeClr val="tx1"/>
                          </a:solidFill>
                        </a:rPr>
                        <a:t>：</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中二</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extLst>
                  <a:ext uri="{0D108BD9-81ED-4DB2-BD59-A6C34878D82A}">
                    <a16:rowId xmlns:a16="http://schemas.microsoft.com/office/drawing/2014/main" val="1459111397"/>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頁數：</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5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HK" dirty="0">
                          <a:solidFill>
                            <a:schemeClr val="tx1"/>
                          </a:solidFill>
                        </a:rPr>
                        <a:t>36</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4000"/>
                      </a:sysClr>
                    </a:solidFill>
                  </a:tcPr>
                </a:tc>
                <a:extLst>
                  <a:ext uri="{0D108BD9-81ED-4DB2-BD59-A6C34878D82A}">
                    <a16:rowId xmlns:a16="http://schemas.microsoft.com/office/drawing/2014/main" val="2170261135"/>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簡介：</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討論選舉與良治的關係</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909340"/>
                  </a:ext>
                </a:extLst>
              </a:tr>
            </a:tbl>
          </a:graphicData>
        </a:graphic>
      </p:graphicFrame>
      <p:pic>
        <p:nvPicPr>
          <p:cNvPr id="5" name="圖片 4" descr="一張含有 文字, 名片 的圖片&#10;&#10;自動產生的描述">
            <a:extLst>
              <a:ext uri="{FF2B5EF4-FFF2-40B4-BE49-F238E27FC236}">
                <a16:creationId xmlns:a16="http://schemas.microsoft.com/office/drawing/2014/main" id="{170BE51C-1F0A-F4DA-C756-E72278A3C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72" t="29207" r="25898" b="28889"/>
          <a:stretch/>
        </p:blipFill>
        <p:spPr>
          <a:xfrm>
            <a:off x="1907704" y="4497834"/>
            <a:ext cx="1661262" cy="1879600"/>
          </a:xfrm>
          <a:prstGeom prst="rect">
            <a:avLst/>
          </a:prstGeom>
        </p:spPr>
      </p:pic>
      <p:pic>
        <p:nvPicPr>
          <p:cNvPr id="6" name="圖片 5">
            <a:extLst>
              <a:ext uri="{FF2B5EF4-FFF2-40B4-BE49-F238E27FC236}">
                <a16:creationId xmlns:a16="http://schemas.microsoft.com/office/drawing/2014/main" id="{4F98ACB4-0060-0E8A-9F7F-B66E4C6F6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42" y="4491999"/>
            <a:ext cx="3944149" cy="1885435"/>
          </a:xfrm>
          <a:prstGeom prst="rect">
            <a:avLst/>
          </a:prstGeom>
        </p:spPr>
      </p:pic>
    </p:spTree>
    <p:extLst>
      <p:ext uri="{BB962C8B-B14F-4D97-AF65-F5344CB8AC3E}">
        <p14:creationId xmlns:p14="http://schemas.microsoft.com/office/powerpoint/2010/main" val="102004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787165" cy="1245900"/>
            <a:chOff x="1588" y="24363"/>
            <a:chExt cx="8790" cy="1552"/>
          </a:xfrm>
        </p:grpSpPr>
        <p:pic>
          <p:nvPicPr>
            <p:cNvPr id="1073743589" name="Picture 1073743588" descr="做一做_logo"/>
            <p:cNvPicPr>
              <a:picLocks noChangeAspect="1"/>
            </p:cNvPicPr>
            <p:nvPr/>
          </p:nvPicPr>
          <p:blipFill>
            <a:blip r:embed="rId2"/>
            <a:stretch>
              <a:fillRect/>
            </a:stretch>
          </p:blipFill>
          <p:spPr>
            <a:xfrm>
              <a:off x="1588" y="24363"/>
              <a:ext cx="2602" cy="1264"/>
            </a:xfrm>
            <a:prstGeom prst="rect">
              <a:avLst/>
            </a:prstGeom>
            <a:noFill/>
            <a:ln w="9525">
              <a:noFill/>
            </a:ln>
          </p:spPr>
        </p:pic>
        <p:sp>
          <p:nvSpPr>
            <p:cNvPr id="1073743590" name="Text Box 1073743589"/>
            <p:cNvSpPr txBox="1"/>
            <p:nvPr/>
          </p:nvSpPr>
          <p:spPr>
            <a:xfrm>
              <a:off x="4369" y="24728"/>
              <a:ext cx="6009" cy="1187"/>
            </a:xfrm>
            <a:prstGeom prst="rect">
              <a:avLst/>
            </a:prstGeom>
            <a:noFill/>
            <a:ln w="9525">
              <a:noFill/>
            </a:ln>
          </p:spPr>
          <p:txBody>
            <a:bodyPr vert="horz" wrap="square" anchor="t">
              <a:spAutoFit/>
            </a:bodyPr>
            <a:lstStyle/>
            <a:p>
              <a:pPr marL="1219200" indent="-1219200" algn="just"/>
              <a:r>
                <a:rPr lang="en-US" sz="2800" b="1" dirty="0" err="1">
                  <a:latin typeface="標楷體" panose="03000509000000000000" pitchFamily="65" charset="-120"/>
                  <a:ea typeface="標楷體" panose="03000509000000000000" pitchFamily="65" charset="-120"/>
                </a:rPr>
                <a:t>有什麼規定是</a:t>
              </a:r>
              <a:r>
                <a:rPr lang="zh-TW" altLang="en-US" sz="2800" b="1" dirty="0">
                  <a:latin typeface="標楷體" panose="03000509000000000000" pitchFamily="65" charset="-120"/>
                  <a:ea typeface="標楷體" panose="03000509000000000000" pitchFamily="65" charset="-120"/>
                </a:rPr>
                <a:t>不</a:t>
              </a:r>
              <a:r>
                <a:rPr lang="en-US" sz="2800" b="1" dirty="0" err="1">
                  <a:latin typeface="標楷體" panose="03000509000000000000" pitchFamily="65" charset="-120"/>
                  <a:ea typeface="標楷體" panose="03000509000000000000" pitchFamily="65" charset="-120"/>
                </a:rPr>
                <a:t>同的</a:t>
              </a:r>
              <a:r>
                <a:rPr lang="zh-TW" altLang="en-US" sz="2800" b="1" dirty="0">
                  <a:latin typeface="標楷體" panose="03000509000000000000" pitchFamily="65" charset="-120"/>
                  <a:ea typeface="標楷體" panose="03000509000000000000" pitchFamily="65" charset="-120"/>
                </a:rPr>
                <a:t>？</a:t>
              </a:r>
              <a:endParaRPr lang="en-US" sz="2800" dirty="0">
                <a:latin typeface="標楷體" panose="03000509000000000000" pitchFamily="65" charset="-120"/>
                <a:ea typeface="標楷體" panose="03000509000000000000" pitchFamily="65" charset="-120"/>
              </a:endParaRPr>
            </a:p>
            <a:p>
              <a:endParaRPr lang="en-US" sz="2800" dirty="0">
                <a:latin typeface="標楷體" panose="03000509000000000000" pitchFamily="65" charset="-120"/>
                <a:ea typeface="標楷體" panose="03000509000000000000" pitchFamily="65" charset="-120"/>
              </a:endParaRPr>
            </a:p>
          </p:txBody>
        </p:sp>
      </p:grpSp>
      <p:sp>
        <p:nvSpPr>
          <p:cNvPr id="5" name="Text Box 4"/>
          <p:cNvSpPr txBox="1"/>
          <p:nvPr/>
        </p:nvSpPr>
        <p:spPr>
          <a:xfrm>
            <a:off x="486410" y="1174115"/>
            <a:ext cx="8188325" cy="82994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請細看上面兩條《基本法》的條文，其中</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a:t>
            </a:r>
            <a:r>
              <a:rPr lang="en-US" sz="2400" b="1" dirty="0" err="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相同</a:t>
            </a:r>
            <a:r>
              <a:rPr lang="en-US" sz="2400" dirty="0" err="1">
                <a:latin typeface="標楷體" panose="03000509000000000000" pitchFamily="65" charset="-120"/>
                <a:ea typeface="標楷體" panose="03000509000000000000" pitchFamily="65" charset="-120"/>
              </a:rPr>
              <a:t>的用詞</a:t>
            </a:r>
            <a:r>
              <a:rPr lang="zh-TW" altLang="en-US" sz="2400" dirty="0">
                <a:latin typeface="標楷體" panose="03000509000000000000" pitchFamily="65" charset="-120"/>
                <a:ea typeface="標楷體" panose="03000509000000000000" pitchFamily="65" charset="-120"/>
              </a:rPr>
              <a:t>已</a:t>
            </a:r>
            <a:r>
              <a:rPr lang="en-US" sz="2400" dirty="0" err="1">
                <a:latin typeface="標楷體" panose="03000509000000000000" pitchFamily="65" charset="-120"/>
                <a:ea typeface="標楷體" panose="03000509000000000000" pitchFamily="65" charset="-120"/>
              </a:rPr>
              <a:t>用紅筆圈</a:t>
            </a:r>
            <a:r>
              <a:rPr lang="zh-TW" altLang="en-US" sz="2400" dirty="0">
                <a:latin typeface="標楷體" panose="03000509000000000000" pitchFamily="65" charset="-120"/>
                <a:ea typeface="標楷體" panose="03000509000000000000" pitchFamily="65" charset="-120"/>
              </a:rPr>
              <a:t>了</a:t>
            </a:r>
            <a:r>
              <a:rPr lang="en-US" sz="2400" dirty="0" err="1">
                <a:latin typeface="標楷體" panose="03000509000000000000" pitchFamily="65" charset="-120"/>
                <a:ea typeface="標楷體" panose="03000509000000000000" pitchFamily="65" charset="-120"/>
              </a:rPr>
              <a:t>出來</a:t>
            </a:r>
            <a:r>
              <a:rPr lang="zh-TW" altLang="en-US" sz="2400" dirty="0">
                <a:latin typeface="標楷體" panose="03000509000000000000" pitchFamily="65" charset="-120"/>
                <a:ea typeface="標楷體" panose="03000509000000000000" pitchFamily="65" charset="-120"/>
              </a:rPr>
              <a:t>。現請</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396875" y="2205355"/>
            <a:ext cx="8368665" cy="3415030"/>
          </a:xfrm>
          <a:prstGeom prst="rect">
            <a:avLst/>
          </a:prstGeom>
          <a:noFill/>
        </p:spPr>
        <p:txBody>
          <a:bodyPr wrap="square" rtlCol="0">
            <a:spAutoFit/>
          </a:bodyPr>
          <a:lstStyle/>
          <a:p>
            <a:pPr marL="457200" indent="-457200">
              <a:buFont typeface="+mj-lt"/>
              <a:buAutoNum type="arabicPeriod"/>
            </a:pPr>
            <a:r>
              <a:rPr lang="en-US" sz="2800" dirty="0" err="1">
                <a:latin typeface="標楷體" panose="03000509000000000000" pitchFamily="65" charset="-120"/>
                <a:ea typeface="標楷體" panose="03000509000000000000" pitchFamily="65" charset="-120"/>
                <a:sym typeface="+mn-ea"/>
              </a:rPr>
              <a:t>為什麼行政長官在選舉中當選後，仍要經由中央人民政府任命</a:t>
            </a:r>
            <a:r>
              <a:rPr lang="en-US" sz="2800" dirty="0">
                <a:latin typeface="標楷體" panose="03000509000000000000" pitchFamily="65" charset="-120"/>
                <a:ea typeface="標楷體" panose="03000509000000000000" pitchFamily="65" charset="-120"/>
                <a:sym typeface="+mn-ea"/>
              </a:rPr>
              <a:t>？</a:t>
            </a:r>
          </a:p>
          <a:p>
            <a:pPr marL="457200" indent="-457200">
              <a:buFont typeface="+mj-lt"/>
              <a:buAutoNum type="arabicPeriod"/>
            </a:pPr>
            <a:endParaRPr lang="en-US" sz="2800" dirty="0">
              <a:latin typeface="標楷體" panose="03000509000000000000" pitchFamily="65" charset="-120"/>
              <a:ea typeface="標楷體" panose="03000509000000000000" pitchFamily="65" charset="-120"/>
            </a:endParaRPr>
          </a:p>
          <a:p>
            <a:pPr marL="457200" indent="-457200">
              <a:buFont typeface="+mj-lt"/>
              <a:buAutoNum type="arabicPeriod"/>
            </a:pPr>
            <a:r>
              <a:rPr lang="en-US" sz="2800" dirty="0" err="1">
                <a:latin typeface="標楷體" panose="03000509000000000000" pitchFamily="65" charset="-120"/>
                <a:ea typeface="標楷體" panose="03000509000000000000" pitchFamily="65" charset="-120"/>
              </a:rPr>
              <a:t>為什麼行政長官要經「由一個有廣泛代表性的提名委員會提名</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而立法會議員又不必</a:t>
            </a:r>
            <a:r>
              <a:rPr lang="en-US" sz="2800" dirty="0">
                <a:latin typeface="標楷體" panose="03000509000000000000" pitchFamily="65" charset="-120"/>
                <a:ea typeface="標楷體" panose="03000509000000000000" pitchFamily="65" charset="-120"/>
              </a:rPr>
              <a:t>？</a:t>
            </a:r>
          </a:p>
          <a:p>
            <a:pPr marL="457200" indent="-457200">
              <a:buFont typeface="+mj-lt"/>
              <a:buAutoNum type="arabicPeriod"/>
            </a:pPr>
            <a:endParaRPr lang="en-US" sz="2800" dirty="0">
              <a:latin typeface="標楷體" panose="03000509000000000000" pitchFamily="65" charset="-120"/>
              <a:ea typeface="標楷體" panose="03000509000000000000" pitchFamily="65" charset="-120"/>
            </a:endParaRPr>
          </a:p>
          <a:p>
            <a:pPr marL="457200" indent="-457200">
              <a:buFont typeface="+mj-lt"/>
              <a:buAutoNum type="arabicPeriod"/>
            </a:pPr>
            <a:r>
              <a:rPr lang="en-US" sz="2800" dirty="0" err="1">
                <a:latin typeface="標楷體" panose="03000509000000000000" pitchFamily="65" charset="-120"/>
                <a:ea typeface="標楷體" panose="03000509000000000000" pitchFamily="65" charset="-120"/>
                <a:sym typeface="+mn-ea"/>
              </a:rPr>
              <a:t>何以立法會議員又不用經由中央人民政府任命</a:t>
            </a:r>
            <a:r>
              <a:rPr lang="en-US" sz="2800" dirty="0">
                <a:latin typeface="標楷體" panose="03000509000000000000" pitchFamily="65" charset="-120"/>
                <a:ea typeface="標楷體" panose="03000509000000000000" pitchFamily="65" charset="-120"/>
                <a:sym typeface="+mn-ea"/>
              </a:rPr>
              <a:t>？</a:t>
            </a:r>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3" name="Straight Connector 2"/>
          <p:cNvCxnSpPr/>
          <p:nvPr/>
        </p:nvCxnSpPr>
        <p:spPr>
          <a:xfrm>
            <a:off x="988695" y="594423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988695" y="473583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988695" y="34290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E55384DD-94CB-4875-944B-FBD399F8D23A}"/>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500" fill="hold">
                                          <p:stCondLst>
                                            <p:cond delay="0"/>
                                          </p:stCondLst>
                                        </p:cTn>
                                        <p:tgtEl>
                                          <p:spTgt spid="7">
                                            <p:txEl>
                                              <p:pRg st="2" end="2"/>
                                            </p:txEl>
                                          </p:spTgt>
                                        </p:tgtEl>
                                        <p:attrNameLst>
                                          <p:attrName>style.visibility</p:attrName>
                                        </p:attrNameLst>
                                      </p:cBhvr>
                                      <p:to>
                                        <p:strVal val="visible"/>
                                      </p:to>
                                    </p:set>
                                    <p:animEffect transition="in" filter="dissolve">
                                      <p:cBhvr>
                                        <p:cTn id="21" dur="500"/>
                                        <p:tgtEl>
                                          <p:spTgt spid="7">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dissolve">
                                      <p:cBhvr>
                                        <p:cTn id="30" dur="500"/>
                                        <p:tgtEl>
                                          <p:spTgt spid="7">
                                            <p:txEl>
                                              <p:pRg st="4" end="4"/>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80645" y="1466215"/>
            <a:ext cx="9243695" cy="4979035"/>
          </a:xfrm>
          <a:prstGeom prst="rect">
            <a:avLst/>
          </a:prstGeom>
        </p:spPr>
      </p:pic>
      <p:pic>
        <p:nvPicPr>
          <p:cNvPr id="409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orient="vert" idx="1"/>
          </p:nvPr>
        </p:nvSpPr>
        <p:spPr>
          <a:xfrm>
            <a:off x="532130" y="1703705"/>
            <a:ext cx="8154670" cy="4845685"/>
          </a:xfrm>
        </p:spPr>
        <p:txBody>
          <a:bodyPr vert="horz"/>
          <a:lstStyle/>
          <a:p>
            <a:pPr marL="0" indent="0">
              <a:buNone/>
            </a:pPr>
            <a:r>
              <a:rPr lang="zh-TW" altLang="en-US" sz="4000" dirty="0">
                <a:latin typeface="標楷體" panose="03000509000000000000" pitchFamily="65" charset="-120"/>
                <a:ea typeface="標楷體" panose="03000509000000000000" pitchFamily="65" charset="-120"/>
                <a:sym typeface="+mn-ea"/>
              </a:rPr>
              <a:t>立法會選舉</a:t>
            </a:r>
            <a:endParaRPr lang="en-US" dirty="0">
              <a:latin typeface="標楷體" panose="03000509000000000000" pitchFamily="65" charset="-120"/>
              <a:ea typeface="標楷體" panose="03000509000000000000" pitchFamily="65" charset="-120"/>
              <a:sym typeface="+mn-ea"/>
            </a:endParaRPr>
          </a:p>
          <a:p>
            <a:r>
              <a:rPr lang="zh-CN" dirty="0">
                <a:latin typeface="標楷體" panose="03000509000000000000" pitchFamily="65" charset="-120"/>
                <a:ea typeface="標楷體" panose="03000509000000000000" pitchFamily="65" charset="-120"/>
                <a:sym typeface="+mn-ea"/>
              </a:rPr>
              <a:t>《基本法》規定由普選產生的目標要根據實際情況循序漸進地達至。</a:t>
            </a:r>
          </a:p>
          <a:p>
            <a:pPr marL="0" indent="0">
              <a:buNone/>
            </a:pPr>
            <a:endParaRPr lang="en-US" dirty="0">
              <a:latin typeface="標楷體" panose="03000509000000000000" pitchFamily="65" charset="-120"/>
              <a:ea typeface="標楷體" panose="03000509000000000000" pitchFamily="65" charset="-120"/>
              <a:sym typeface="+mn-ea"/>
            </a:endParaRPr>
          </a:p>
          <a:p>
            <a:r>
              <a:rPr lang="zh-CN" dirty="0">
                <a:latin typeface="標楷體" panose="03000509000000000000" pitchFamily="65" charset="-120"/>
                <a:ea typeface="標楷體" panose="03000509000000000000" pitchFamily="65" charset="-120"/>
                <a:sym typeface="+mn-ea"/>
              </a:rPr>
              <a:t>下圖顯示不同屆別的立法會和它們的組成方法，你認為這符合循序漸進和實際情況的原則嗎？</a:t>
            </a:r>
            <a:endParaRPr lang="en-US" dirty="0">
              <a:latin typeface="標楷體" panose="03000509000000000000" pitchFamily="65" charset="-120"/>
              <a:ea typeface="標楷體" panose="03000509000000000000" pitchFamily="65" charset="-120"/>
            </a:endParaRPr>
          </a:p>
          <a:p>
            <a:endParaRPr lang="en-US" dirty="0">
              <a:latin typeface="標楷體" panose="03000509000000000000" pitchFamily="65" charset="-120"/>
              <a:ea typeface="標楷體" panose="03000509000000000000" pitchFamily="65" charset="-120"/>
            </a:endParaRPr>
          </a:p>
        </p:txBody>
      </p:sp>
      <p:sp>
        <p:nvSpPr>
          <p:cNvPr id="2" name="Title 1"/>
          <p:cNvSpPr>
            <a:spLocks noGrp="1"/>
          </p:cNvSpPr>
          <p:nvPr>
            <p:ph type="title"/>
          </p:nvPr>
        </p:nvSpPr>
        <p:spPr/>
        <p:txBody>
          <a:bodyPr/>
          <a:lstStyle/>
          <a:p>
            <a:pPr algn="l"/>
            <a:r>
              <a:rPr lang="en-US" sz="3600" dirty="0">
                <a:latin typeface="標楷體" panose="03000509000000000000" pitchFamily="65" charset="-120"/>
                <a:ea typeface="標楷體" panose="03000509000000000000" pitchFamily="65" charset="-120"/>
              </a:rPr>
              <a:t>	 </a:t>
            </a:r>
            <a:r>
              <a:rPr lang="en-US" sz="3200" dirty="0" err="1">
                <a:latin typeface="標楷體" panose="03000509000000000000" pitchFamily="65" charset="-120"/>
                <a:ea typeface="標楷體" panose="03000509000000000000" pitchFamily="65" charset="-120"/>
              </a:rPr>
              <a:t>何時和怎樣才達至普選行政長官和全部</a:t>
            </a:r>
            <a:r>
              <a:rPr lang="en-US" sz="3200" dirty="0">
                <a:latin typeface="標楷體" panose="03000509000000000000" pitchFamily="65" charset="-120"/>
                <a:ea typeface="標楷體" panose="03000509000000000000" pitchFamily="65" charset="-120"/>
              </a:rPr>
              <a:t>	</a:t>
            </a:r>
            <a:r>
              <a:rPr lang="en-US" sz="3200" dirty="0" err="1">
                <a:latin typeface="標楷體" panose="03000509000000000000" pitchFamily="65" charset="-120"/>
                <a:ea typeface="標楷體" panose="03000509000000000000" pitchFamily="65" charset="-120"/>
              </a:rPr>
              <a:t>立法會議員</a:t>
            </a:r>
            <a:r>
              <a:rPr lang="en-US" sz="3200" dirty="0">
                <a:latin typeface="標楷體" panose="03000509000000000000" pitchFamily="65" charset="-120"/>
                <a:ea typeface="標楷體" panose="03000509000000000000" pitchFamily="65" charset="-120"/>
              </a:rPr>
              <a:t>？</a:t>
            </a:r>
          </a:p>
        </p:txBody>
      </p:sp>
      <p:grpSp>
        <p:nvGrpSpPr>
          <p:cNvPr id="4" name="Group 3"/>
          <p:cNvGrpSpPr/>
          <p:nvPr/>
        </p:nvGrpSpPr>
        <p:grpSpPr>
          <a:xfrm>
            <a:off x="-78105" y="46355"/>
            <a:ext cx="1315085" cy="1064260"/>
            <a:chOff x="995" y="835"/>
            <a:chExt cx="2888" cy="2185"/>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2</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sp>
        <p:nvSpPr>
          <p:cNvPr id="11" name="文字方塊 10">
            <a:extLst>
              <a:ext uri="{FF2B5EF4-FFF2-40B4-BE49-F238E27FC236}">
                <a16:creationId xmlns:a16="http://schemas.microsoft.com/office/drawing/2014/main" id="{9F770646-6D53-4BC9-B05E-8276D2169121}"/>
              </a:ext>
            </a:extLst>
          </p:cNvPr>
          <p:cNvSpPr txBox="1"/>
          <p:nvPr/>
        </p:nvSpPr>
        <p:spPr>
          <a:xfrm>
            <a:off x="8532440" y="6488668"/>
            <a:ext cx="47948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9455" y="3909231"/>
            <a:ext cx="919632" cy="2493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p:cNvSpPr/>
          <p:nvPr/>
        </p:nvSpPr>
        <p:spPr>
          <a:xfrm>
            <a:off x="4069321" y="3066763"/>
            <a:ext cx="329703" cy="7264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ectangle 4"/>
          <p:cNvSpPr/>
          <p:nvPr/>
        </p:nvSpPr>
        <p:spPr>
          <a:xfrm>
            <a:off x="4639944" y="2476609"/>
            <a:ext cx="436112" cy="34749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title"/>
          </p:nvPr>
        </p:nvSpPr>
        <p:spPr>
          <a:xfrm>
            <a:off x="532100" y="-80711"/>
            <a:ext cx="8229600" cy="775915"/>
          </a:xfrm>
        </p:spPr>
        <p:txBody>
          <a:bodyPr/>
          <a:lstStyle/>
          <a:p>
            <a:r>
              <a:rPr lang="en-US" sz="3200" dirty="0" err="1">
                <a:latin typeface="標楷體" panose="03000509000000000000" pitchFamily="65" charset="-120"/>
                <a:ea typeface="標楷體" panose="03000509000000000000" pitchFamily="65" charset="-120"/>
              </a:rPr>
              <a:t>回歸至今</a:t>
            </a:r>
            <a:r>
              <a:rPr lang="zh-TW" altLang="en-US" sz="3200" dirty="0">
                <a:latin typeface="標楷體" panose="03000509000000000000" pitchFamily="65" charset="-120"/>
                <a:ea typeface="標楷體" panose="03000509000000000000" pitchFamily="65" charset="-120"/>
              </a:rPr>
              <a:t>七</a:t>
            </a:r>
            <a:r>
              <a:rPr lang="en-US" sz="3200" dirty="0" err="1">
                <a:latin typeface="標楷體" panose="03000509000000000000" pitchFamily="65" charset="-120"/>
                <a:ea typeface="標楷體" panose="03000509000000000000" pitchFamily="65" charset="-120"/>
              </a:rPr>
              <a:t>屆立法會的任期與選舉辦法略圖</a:t>
            </a:r>
            <a:endParaRPr lang="en-US" sz="3200" dirty="0">
              <a:latin typeface="標楷體" panose="03000509000000000000" pitchFamily="65" charset="-120"/>
              <a:ea typeface="標楷體" panose="03000509000000000000" pitchFamily="65" charset="-120"/>
            </a:endParaRPr>
          </a:p>
        </p:txBody>
      </p:sp>
      <p:grpSp>
        <p:nvGrpSpPr>
          <p:cNvPr id="181" name="Group 181"/>
          <p:cNvGrpSpPr/>
          <p:nvPr/>
        </p:nvGrpSpPr>
        <p:grpSpPr>
          <a:xfrm>
            <a:off x="436306" y="1329983"/>
            <a:ext cx="8407275" cy="4548344"/>
            <a:chOff x="2535" y="26265"/>
            <a:chExt cx="8808" cy="4617"/>
          </a:xfrm>
        </p:grpSpPr>
        <p:sp>
          <p:nvSpPr>
            <p:cNvPr id="179" name="Rectangle 179"/>
            <p:cNvSpPr/>
            <p:nvPr/>
          </p:nvSpPr>
          <p:spPr>
            <a:xfrm>
              <a:off x="6822" y="27541"/>
              <a:ext cx="297" cy="623"/>
            </a:xfrm>
            <a:prstGeom prst="rect">
              <a:avLst/>
            </a:prstGeom>
          </p:spPr>
          <p:style>
            <a:lnRef idx="2">
              <a:schemeClr val="dk1">
                <a:shade val="50000"/>
              </a:schemeClr>
            </a:lnRef>
            <a:fillRef idx="1">
              <a:schemeClr val="dk1"/>
            </a:fillRef>
            <a:effectRef idx="0">
              <a:schemeClr val="dk1"/>
            </a:effectRef>
            <a:fontRef idx="minor">
              <a:schemeClr val="lt1"/>
            </a:fontRef>
          </p:style>
        </p:sp>
        <p:sp>
          <p:nvSpPr>
            <p:cNvPr id="180" name="Rectangle 180"/>
            <p:cNvSpPr/>
            <p:nvPr/>
          </p:nvSpPr>
          <p:spPr>
            <a:xfrm>
              <a:off x="7124" y="27541"/>
              <a:ext cx="353" cy="347"/>
            </a:xfrm>
            <a:prstGeom prst="rect">
              <a:avLst/>
            </a:prstGeom>
          </p:spPr>
          <p:style>
            <a:lnRef idx="2">
              <a:schemeClr val="dk1">
                <a:shade val="50000"/>
              </a:schemeClr>
            </a:lnRef>
            <a:fillRef idx="1">
              <a:schemeClr val="dk1"/>
            </a:fillRef>
            <a:effectRef idx="0">
              <a:schemeClr val="dk1"/>
            </a:effectRef>
            <a:fontRef idx="minor">
              <a:schemeClr val="lt1"/>
            </a:fontRef>
          </p:style>
        </p:sp>
        <p:grpSp>
          <p:nvGrpSpPr>
            <p:cNvPr id="178" name="Group 178"/>
            <p:cNvGrpSpPr/>
            <p:nvPr/>
          </p:nvGrpSpPr>
          <p:grpSpPr>
            <a:xfrm>
              <a:off x="2535" y="26265"/>
              <a:ext cx="8808" cy="4617"/>
              <a:chOff x="1780" y="27497"/>
              <a:chExt cx="8808" cy="4617"/>
            </a:xfrm>
          </p:grpSpPr>
          <p:grpSp>
            <p:nvGrpSpPr>
              <p:cNvPr id="175" name="Group 175"/>
              <p:cNvGrpSpPr/>
              <p:nvPr/>
            </p:nvGrpSpPr>
            <p:grpSpPr>
              <a:xfrm>
                <a:off x="1780" y="27497"/>
                <a:ext cx="8808" cy="4236"/>
                <a:chOff x="2497" y="27162"/>
                <a:chExt cx="8808" cy="4236"/>
              </a:xfrm>
            </p:grpSpPr>
            <p:sp>
              <p:nvSpPr>
                <p:cNvPr id="171" name="Rectangle 171"/>
                <p:cNvSpPr/>
                <p:nvPr/>
              </p:nvSpPr>
              <p:spPr>
                <a:xfrm>
                  <a:off x="7444" y="27485"/>
                  <a:ext cx="305" cy="1317"/>
                </a:xfrm>
                <a:prstGeom prst="rect">
                  <a:avLst/>
                </a:prstGeom>
                <a:solidFill>
                  <a:sysClr val="windowText" lastClr="000000"/>
                </a:solidFill>
                <a:ln w="12700" cap="flat" cmpd="sng" algn="ctr">
                  <a:solidFill>
                    <a:sysClr val="windowText" lastClr="000000">
                      <a:shade val="50000"/>
                    </a:sys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sp>
            <p:sp>
              <p:nvSpPr>
                <p:cNvPr id="169" name="Rectangle 169"/>
                <p:cNvSpPr/>
                <p:nvPr/>
              </p:nvSpPr>
              <p:spPr>
                <a:xfrm>
                  <a:off x="5503" y="30678"/>
                  <a:ext cx="349" cy="711"/>
                </a:xfrm>
                <a:prstGeom prst="rect">
                  <a:avLst/>
                </a:prstGeom>
              </p:spPr>
              <p:style>
                <a:lnRef idx="2">
                  <a:schemeClr val="dk1">
                    <a:shade val="50000"/>
                  </a:schemeClr>
                </a:lnRef>
                <a:fillRef idx="1">
                  <a:schemeClr val="dk1"/>
                </a:fillRef>
                <a:effectRef idx="0">
                  <a:schemeClr val="dk1"/>
                </a:effectRef>
                <a:fontRef idx="minor">
                  <a:schemeClr val="lt1"/>
                </a:fontRef>
              </p:style>
            </p:sp>
            <p:sp>
              <p:nvSpPr>
                <p:cNvPr id="161" name="Text Box 161"/>
                <p:cNvSpPr txBox="1"/>
                <p:nvPr/>
              </p:nvSpPr>
              <p:spPr>
                <a:xfrm>
                  <a:off x="2497" y="30449"/>
                  <a:ext cx="2987" cy="4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第一屆立法會</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(1998-2000)</a:t>
                  </a:r>
                </a:p>
              </p:txBody>
            </p:sp>
            <p:sp>
              <p:nvSpPr>
                <p:cNvPr id="159" name="Text Box 159"/>
                <p:cNvSpPr txBox="1"/>
                <p:nvPr/>
              </p:nvSpPr>
              <p:spPr>
                <a:xfrm>
                  <a:off x="3507" y="29788"/>
                  <a:ext cx="2639" cy="661"/>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第二屆立法會</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(2000-2004)</a:t>
                  </a:r>
                </a:p>
              </p:txBody>
            </p:sp>
            <p:sp>
              <p:nvSpPr>
                <p:cNvPr id="158" name="Text Box 158"/>
                <p:cNvSpPr txBox="1"/>
                <p:nvPr/>
              </p:nvSpPr>
              <p:spPr>
                <a:xfrm>
                  <a:off x="3777" y="29097"/>
                  <a:ext cx="3046" cy="6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第三屆立法會</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(2004-2008)</a:t>
                  </a:r>
                </a:p>
              </p:txBody>
            </p:sp>
            <p:sp>
              <p:nvSpPr>
                <p:cNvPr id="157" name="Text Box 157"/>
                <p:cNvSpPr txBox="1"/>
                <p:nvPr/>
              </p:nvSpPr>
              <p:spPr>
                <a:xfrm>
                  <a:off x="3950" y="28429"/>
                  <a:ext cx="2873" cy="66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uClrTx/>
                    <a:buSzTx/>
                    <a:buFontTx/>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第四屆立法會</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(2008-2012)</a:t>
                  </a:r>
                </a:p>
              </p:txBody>
            </p:sp>
            <p:sp>
              <p:nvSpPr>
                <p:cNvPr id="160" name="Text Box 160"/>
                <p:cNvSpPr txBox="1"/>
                <p:nvPr/>
              </p:nvSpPr>
              <p:spPr>
                <a:xfrm>
                  <a:off x="4260" y="27798"/>
                  <a:ext cx="3195" cy="6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第五屆立法會</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(2012-2016)</a:t>
                  </a:r>
                </a:p>
              </p:txBody>
            </p:sp>
            <p:sp>
              <p:nvSpPr>
                <p:cNvPr id="163" name="Text Box 163"/>
                <p:cNvSpPr txBox="1"/>
                <p:nvPr/>
              </p:nvSpPr>
              <p:spPr>
                <a:xfrm>
                  <a:off x="6399" y="30040"/>
                  <a:ext cx="4163" cy="684"/>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lnSpc>
                      <a:spcPct val="100000"/>
                    </a:lnSpc>
                    <a:buClrTx/>
                    <a:buSzTx/>
                    <a:buNone/>
                  </a:pP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第二屆：分區直選24</a:t>
                  </a:r>
                </a:p>
                <a:p>
                  <a:pPr algn="ctr" rtl="0" eaLnBrk="1" fontAlgn="auto" latinLnBrk="0" hangingPunct="1">
                    <a:lnSpc>
                      <a:spcPct val="100000"/>
                    </a:lnSpc>
                    <a:buClrTx/>
                    <a:buSzTx/>
                    <a:buNone/>
                  </a:pP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功能團體等36</a:t>
                  </a:r>
                </a:p>
              </p:txBody>
            </p:sp>
            <p:sp>
              <p:nvSpPr>
                <p:cNvPr id="166" name="Text Box 166"/>
                <p:cNvSpPr txBox="1"/>
                <p:nvPr/>
              </p:nvSpPr>
              <p:spPr>
                <a:xfrm>
                  <a:off x="7736" y="28038"/>
                  <a:ext cx="3569" cy="74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fontAlgn="b">
                    <a:lnSpc>
                      <a:spcPts val="1400"/>
                    </a:lnSpc>
                    <a:spcBef>
                      <a:spcPts val="1200"/>
                    </a:spcBef>
                  </a:pPr>
                  <a:r>
                    <a:rPr lang="en-US" altLang="zh-CN" sz="1600" kern="100" dirty="0">
                      <a:latin typeface="標楷體" panose="03000509000000000000" pitchFamily="65" charset="-120"/>
                      <a:ea typeface="標楷體" panose="03000509000000000000" pitchFamily="65" charset="-120"/>
                      <a:cs typeface="+mn-ea"/>
                      <a:sym typeface="Times New Roman" panose="02020603050405020304"/>
                    </a:rPr>
                    <a:t>第五屆:分區直選35;功能</a:t>
                  </a:r>
                  <a:r>
                    <a:rPr lang="zh-TW" altLang="en-US" sz="1600" kern="100" dirty="0">
                      <a:latin typeface="標楷體" panose="03000509000000000000" pitchFamily="65" charset="-120"/>
                      <a:ea typeface="標楷體" panose="03000509000000000000" pitchFamily="65" charset="-120"/>
                      <a:cs typeface="+mn-ea"/>
                      <a:sym typeface="Times New Roman" panose="02020603050405020304"/>
                    </a:rPr>
                    <a:t>團體</a:t>
                  </a:r>
                  <a:r>
                    <a:rPr lang="en-US" altLang="zh-CN" sz="1600" kern="100" dirty="0">
                      <a:latin typeface="標楷體" panose="03000509000000000000" pitchFamily="65" charset="-120"/>
                      <a:ea typeface="標楷體" panose="03000509000000000000" pitchFamily="65" charset="-120"/>
                      <a:cs typeface="+mn-ea"/>
                      <a:sym typeface="Times New Roman" panose="02020603050405020304"/>
                    </a:rPr>
                    <a:t>35</a:t>
                  </a:r>
                  <a:r>
                    <a:rPr lang="en-US" altLang="zh-CN" sz="1600" b="1" kern="100" dirty="0">
                      <a:latin typeface="標楷體" panose="03000509000000000000" pitchFamily="65" charset="-120"/>
                      <a:ea typeface="標楷體" panose="03000509000000000000" pitchFamily="65" charset="-120"/>
                      <a:cs typeface="+mn-ea"/>
                      <a:sym typeface="Times New Roman" panose="02020603050405020304"/>
                    </a:rPr>
                    <a:t>#</a:t>
                  </a:r>
                  <a:endParaRPr lang="en-US" altLang="zh-CN" sz="1600" kern="100" dirty="0">
                    <a:latin typeface="標楷體" panose="03000509000000000000" pitchFamily="65" charset="-120"/>
                    <a:ea typeface="標楷體" panose="03000509000000000000" pitchFamily="65" charset="-120"/>
                    <a:cs typeface="+mn-ea"/>
                    <a:sym typeface="Times New Roman" panose="02020603050405020304"/>
                  </a:endParaRPr>
                </a:p>
                <a:p>
                  <a:pPr algn="ctr" rtl="0" fontAlgn="b">
                    <a:lnSpc>
                      <a:spcPts val="1400"/>
                    </a:lnSpc>
                    <a:spcBef>
                      <a:spcPts val="1200"/>
                    </a:spcBef>
                  </a:pPr>
                  <a:r>
                    <a:rPr lang="en-US" altLang="zh-CN"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（2010年8月28日 </a:t>
                  </a: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第十一屆</a:t>
                  </a:r>
                  <a:r>
                    <a:rPr lang="en-US" altLang="zh-CN" sz="13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人大常委會</a:t>
                  </a: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決定</a:t>
                  </a:r>
                  <a:r>
                    <a:rPr lang="en-US" altLang="zh-CN"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p>
              </p:txBody>
            </p:sp>
            <p:sp>
              <p:nvSpPr>
                <p:cNvPr id="167" name="Text Box 167"/>
                <p:cNvSpPr txBox="1"/>
                <p:nvPr/>
              </p:nvSpPr>
              <p:spPr>
                <a:xfrm>
                  <a:off x="7736" y="27408"/>
                  <a:ext cx="3569" cy="6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0"/>
                    </a:spcBef>
                    <a:spcAft>
                      <a:spcPts val="600"/>
                    </a:spcAft>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第六屆</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rtl="0" eaLnBrk="1" fontAlgn="auto" latinLnBrk="0" hangingPunct="1">
                    <a:spcBef>
                      <a:spcPts val="0"/>
                    </a:spcBef>
                    <a:spcAft>
                      <a:spcPts val="600"/>
                    </a:spcAft>
                  </a:pP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a:t>
                  </a: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與第五屆</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相</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同</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a:t>
                  </a:r>
                </a:p>
              </p:txBody>
            </p:sp>
            <p:sp>
              <p:nvSpPr>
                <p:cNvPr id="168" name="Text Box 168"/>
                <p:cNvSpPr txBox="1"/>
                <p:nvPr/>
              </p:nvSpPr>
              <p:spPr>
                <a:xfrm>
                  <a:off x="5833" y="30724"/>
                  <a:ext cx="4729" cy="6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lnSpc>
                      <a:spcPct val="100000"/>
                    </a:lnSpc>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第一屆：分區直選20；功能團體等40</a:t>
                  </a:r>
                </a:p>
                <a:p>
                  <a:pPr algn="ctr" rtl="0" eaLnBrk="1" fontAlgn="auto" latinLnBrk="0" hangingPunct="1">
                    <a:lnSpc>
                      <a:spcPct val="100000"/>
                    </a:lnSpc>
                    <a:spcBef>
                      <a:spcPts val="600"/>
                    </a:spcBef>
                  </a:pP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r>
                    <a:rPr lang="en-US" altLang="zh-CN"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見《基本法》附件二，1990年4月4日頒布)</a:t>
                  </a:r>
                </a:p>
              </p:txBody>
            </p:sp>
            <p:sp>
              <p:nvSpPr>
                <p:cNvPr id="170" name="Text Box 170"/>
                <p:cNvSpPr txBox="1"/>
                <p:nvPr/>
              </p:nvSpPr>
              <p:spPr>
                <a:xfrm>
                  <a:off x="2497" y="30934"/>
                  <a:ext cx="2987" cy="45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sz="1600" kern="10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臨時立法會(1997-1998)</a:t>
                  </a:r>
                </a:p>
              </p:txBody>
            </p:sp>
            <p:sp>
              <p:nvSpPr>
                <p:cNvPr id="174" name="Text Box 174"/>
                <p:cNvSpPr txBox="1"/>
                <p:nvPr/>
              </p:nvSpPr>
              <p:spPr>
                <a:xfrm>
                  <a:off x="4576" y="27162"/>
                  <a:ext cx="2879" cy="63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buClrTx/>
                    <a:buSzTx/>
                    <a:buNone/>
                  </a:pPr>
                  <a:r>
                    <a:rPr lang="en-US" altLang="zh-CN" sz="16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第六屆立法會</a:t>
                  </a: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(2016-2021)</a:t>
                  </a:r>
                </a:p>
              </p:txBody>
            </p:sp>
            <p:sp>
              <p:nvSpPr>
                <p:cNvPr id="165" name="Text Box 165"/>
                <p:cNvSpPr txBox="1"/>
                <p:nvPr/>
              </p:nvSpPr>
              <p:spPr>
                <a:xfrm>
                  <a:off x="7073" y="28779"/>
                  <a:ext cx="3489" cy="6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ctr"/>
                  <a:r>
                    <a:rPr lang="en-US" altLang="zh-CN" sz="16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第四屆</a:t>
                  </a:r>
                  <a:endPar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a:p>
                  <a:pPr algn="ctr" fontAlgn="ctr"/>
                  <a:r>
                    <a:rPr lang="zh-TW" altLang="en-US"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r>
                    <a:rPr lang="en-US" altLang="zh-CN" sz="16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與第三屆</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相</a:t>
                  </a: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同</a:t>
                  </a:r>
                  <a:r>
                    <a:rPr lang="zh-TW" altLang="en-US"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p>
              </p:txBody>
            </p:sp>
            <p:sp>
              <p:nvSpPr>
                <p:cNvPr id="164" name="Text Box 164"/>
                <p:cNvSpPr txBox="1"/>
                <p:nvPr/>
              </p:nvSpPr>
              <p:spPr>
                <a:xfrm>
                  <a:off x="7073" y="29419"/>
                  <a:ext cx="3489" cy="6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lnSpc>
                      <a:spcPct val="100000"/>
                    </a:lnSpc>
                  </a:pP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第三屆：分區直選30</a:t>
                  </a:r>
                </a:p>
                <a:p>
                  <a:pPr algn="ctr" rtl="0" eaLnBrk="1" fontAlgn="auto" latinLnBrk="0" hangingPunct="1">
                    <a:lnSpc>
                      <a:spcPct val="100000"/>
                    </a:lnSpc>
                  </a:pP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功能團體30</a:t>
                  </a:r>
                  <a:endParaRPr lang="en-US" altLang="zh-CN" sz="10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grpSp>
          <p:sp>
            <p:nvSpPr>
              <p:cNvPr id="176" name="Text Box 176"/>
              <p:cNvSpPr txBox="1"/>
              <p:nvPr/>
            </p:nvSpPr>
            <p:spPr>
              <a:xfrm>
                <a:off x="2098" y="31741"/>
                <a:ext cx="2619" cy="3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L="0" algn="ctr" defTabSz="914400">
                  <a:buClrTx/>
                  <a:buSzTx/>
                  <a:buFontTx/>
                </a:pPr>
                <a:r>
                  <a:rPr lang="en-US" altLang="zh-CN" sz="1600" b="1"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任期</a:t>
                </a:r>
                <a:endParaRPr lang="en-US" altLang="zh-CN" sz="1600" b="1"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p:txBody>
          </p:sp>
          <p:sp>
            <p:nvSpPr>
              <p:cNvPr id="177" name="Text Box 177"/>
              <p:cNvSpPr txBox="1"/>
              <p:nvPr/>
            </p:nvSpPr>
            <p:spPr>
              <a:xfrm>
                <a:off x="5120" y="31742"/>
                <a:ext cx="3990" cy="3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L="0" indent="0" algn="ctr">
                  <a:tabLst>
                    <a:tab pos="266700" algn="l"/>
                  </a:tabLst>
                </a:pPr>
                <a:r>
                  <a:rPr lang="en-US" altLang="zh-CN" sz="1600" b="1"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選舉辦法</a:t>
                </a:r>
                <a:endParaRPr lang="en-US" altLang="zh-CN" sz="1600" b="1"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grpSp>
      </p:grpSp>
      <p:sp>
        <p:nvSpPr>
          <p:cNvPr id="8" name="Rectangle 7"/>
          <p:cNvSpPr/>
          <p:nvPr/>
        </p:nvSpPr>
        <p:spPr>
          <a:xfrm>
            <a:off x="3287411" y="4573321"/>
            <a:ext cx="907733" cy="25370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3919292" y="4119511"/>
            <a:ext cx="275852" cy="52377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ext Box 9"/>
          <p:cNvSpPr txBox="1"/>
          <p:nvPr/>
        </p:nvSpPr>
        <p:spPr>
          <a:xfrm>
            <a:off x="390291" y="5923737"/>
            <a:ext cx="7977961" cy="830997"/>
          </a:xfrm>
          <a:prstGeom prst="rect">
            <a:avLst/>
          </a:prstGeom>
          <a:noFill/>
        </p:spPr>
        <p:txBody>
          <a:bodyPr wrap="square" rtlCol="0">
            <a:spAutoFit/>
          </a:bodyPr>
          <a:lstStyle/>
          <a:p>
            <a:r>
              <a:rPr lang="en-US" sz="1600" dirty="0">
                <a:latin typeface="標楷體" panose="03000509000000000000" pitchFamily="65" charset="-120"/>
                <a:ea typeface="標楷體" panose="03000509000000000000" pitchFamily="65" charset="-120"/>
              </a:rPr>
              <a:t># 因功能團體中新增的5席只有民選區議員才可以參選，沒有登記為其他功能界別的區議會選民才可以投票，</a:t>
            </a:r>
            <a:r>
              <a:rPr lang="zh-TW" altLang="en-US" sz="1600" dirty="0">
                <a:latin typeface="標楷體" panose="03000509000000000000" pitchFamily="65" charset="-120"/>
                <a:ea typeface="標楷體" panose="03000509000000000000" pitchFamily="65" charset="-120"/>
              </a:rPr>
              <a:t>而</a:t>
            </a:r>
            <a:r>
              <a:rPr lang="en-US" sz="1600" dirty="0" err="1">
                <a:latin typeface="標楷體" panose="03000509000000000000" pitchFamily="65" charset="-120"/>
                <a:ea typeface="標楷體" panose="03000509000000000000" pitchFamily="65" charset="-120"/>
              </a:rPr>
              <a:t>選民人數眾多</a:t>
            </a:r>
            <a:r>
              <a:rPr lang="en-US"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所以</a:t>
            </a:r>
            <a:r>
              <a:rPr lang="en-US" altLang="zh-HK" sz="1600" dirty="0" err="1">
                <a:latin typeface="標楷體" panose="03000509000000000000" pitchFamily="65" charset="-120"/>
                <a:ea typeface="標楷體" panose="03000509000000000000" pitchFamily="65" charset="-120"/>
              </a:rPr>
              <a:t>一般認為這屆立法會的民主成分較前屆增加</a:t>
            </a:r>
            <a:r>
              <a:rPr lang="zh-TW" altLang="en-US" sz="1600" dirty="0">
                <a:latin typeface="標楷體" panose="03000509000000000000" pitchFamily="65" charset="-120"/>
                <a:ea typeface="標楷體" panose="03000509000000000000" pitchFamily="65" charset="-120"/>
              </a:rPr>
              <a:t>，</a:t>
            </a:r>
            <a:r>
              <a:rPr lang="en-US" sz="1600" dirty="0" err="1">
                <a:latin typeface="標楷體" panose="03000509000000000000" pitchFamily="65" charset="-120"/>
                <a:ea typeface="標楷體" panose="03000509000000000000" pitchFamily="65" charset="-120"/>
              </a:rPr>
              <a:t>這五席稱為「超級議席</a:t>
            </a:r>
            <a:r>
              <a:rPr lang="en-US" sz="1600" dirty="0">
                <a:latin typeface="標楷體" panose="03000509000000000000" pitchFamily="65" charset="-120"/>
                <a:ea typeface="標楷體" panose="03000509000000000000" pitchFamily="65" charset="-120"/>
              </a:rPr>
              <a:t>」。</a:t>
            </a:r>
          </a:p>
        </p:txBody>
      </p:sp>
      <p:sp>
        <p:nvSpPr>
          <p:cNvPr id="31" name="文字方塊 30">
            <a:extLst>
              <a:ext uri="{FF2B5EF4-FFF2-40B4-BE49-F238E27FC236}">
                <a16:creationId xmlns:a16="http://schemas.microsoft.com/office/drawing/2014/main" id="{4793472C-6662-47A1-82F8-7292CE4F9D57}"/>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11</a:t>
            </a:r>
            <a:endParaRPr lang="zh-HK" altLang="en-US" dirty="0">
              <a:latin typeface="標楷體" panose="03000509000000000000" pitchFamily="65" charset="-120"/>
              <a:ea typeface="標楷體" panose="03000509000000000000" pitchFamily="65" charset="-120"/>
            </a:endParaRPr>
          </a:p>
        </p:txBody>
      </p:sp>
      <p:sp>
        <p:nvSpPr>
          <p:cNvPr id="2" name="Text Box 174">
            <a:extLst>
              <a:ext uri="{FF2B5EF4-FFF2-40B4-BE49-F238E27FC236}">
                <a16:creationId xmlns:a16="http://schemas.microsoft.com/office/drawing/2014/main" id="{B9438020-B3B6-B15B-049E-CCE0C34F106F}"/>
              </a:ext>
            </a:extLst>
          </p:cNvPr>
          <p:cNvSpPr txBox="1"/>
          <p:nvPr/>
        </p:nvSpPr>
        <p:spPr>
          <a:xfrm>
            <a:off x="2420722" y="695204"/>
            <a:ext cx="2732746" cy="623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buClrTx/>
              <a:buSzTx/>
              <a:buNone/>
            </a:pP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a:t>
            </a:r>
            <a:r>
              <a:rPr lang="zh-TW" altLang="en-US"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七</a:t>
            </a:r>
            <a:r>
              <a:rPr lang="en-US" altLang="zh-CN" sz="16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屆立法會</a:t>
            </a: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(2022-2025)</a:t>
            </a:r>
          </a:p>
        </p:txBody>
      </p:sp>
      <p:sp>
        <p:nvSpPr>
          <p:cNvPr id="3" name="Text Box 174">
            <a:extLst>
              <a:ext uri="{FF2B5EF4-FFF2-40B4-BE49-F238E27FC236}">
                <a16:creationId xmlns:a16="http://schemas.microsoft.com/office/drawing/2014/main" id="{2DD34BB5-0FF8-36A1-545A-86608FC04CE4}"/>
              </a:ext>
            </a:extLst>
          </p:cNvPr>
          <p:cNvSpPr txBox="1"/>
          <p:nvPr/>
        </p:nvSpPr>
        <p:spPr>
          <a:xfrm>
            <a:off x="5436955" y="684340"/>
            <a:ext cx="3406626" cy="90030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buClrTx/>
              <a:buSzTx/>
              <a:buNone/>
            </a:pPr>
            <a:r>
              <a:rPr lang="en-US" altLang="zh-CN"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a:t>
            </a:r>
            <a:r>
              <a:rPr lang="zh-TW" altLang="en-US"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七</a:t>
            </a:r>
            <a:r>
              <a:rPr lang="en-US" altLang="zh-CN"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屆</a:t>
            </a:r>
            <a:r>
              <a:rPr lang="zh-TW" altLang="en-US"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：地方選區普選</a:t>
            </a:r>
            <a:r>
              <a:rPr lang="en-US" altLang="zh-TW"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a:t>
            </a:r>
            <a:r>
              <a:rPr lang="zh-TW" altLang="en-US"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位、功能團體間選</a:t>
            </a:r>
            <a:r>
              <a:rPr lang="en-US" altLang="zh-TW"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30</a:t>
            </a:r>
            <a:r>
              <a:rPr lang="zh-TW" altLang="en-US"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位、選舉委員會產生</a:t>
            </a:r>
            <a:r>
              <a:rPr lang="en-US" altLang="zh-TW"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40</a:t>
            </a:r>
            <a:r>
              <a:rPr lang="zh-TW" altLang="en-US"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名 </a:t>
            </a:r>
            <a:endParaRPr lang="en-US" altLang="zh-TW" sz="14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a:p>
            <a:pPr algn="ctr" fontAlgn="auto">
              <a:spcBef>
                <a:spcPts val="600"/>
              </a:spcBef>
              <a:buClrTx/>
              <a:buSzTx/>
              <a:buNone/>
            </a:pP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r>
              <a:rPr lang="en-US" altLang="zh-TW"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2021</a:t>
            </a: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年</a:t>
            </a:r>
            <a:r>
              <a:rPr lang="en-US" altLang="zh-TW"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3</a:t>
            </a: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月</a:t>
            </a:r>
            <a:r>
              <a:rPr lang="en-US" altLang="zh-TW"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11</a:t>
            </a:r>
            <a:r>
              <a:rPr lang="zh-TW" altLang="en-US"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日 第十三屆人大常委會決定）</a:t>
            </a:r>
            <a:endParaRPr lang="en-US" altLang="zh-CN" sz="13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sp>
        <p:nvSpPr>
          <p:cNvPr id="11" name="Rectangle 171">
            <a:extLst>
              <a:ext uri="{FF2B5EF4-FFF2-40B4-BE49-F238E27FC236}">
                <a16:creationId xmlns:a16="http://schemas.microsoft.com/office/drawing/2014/main" id="{6A7754F3-1AA2-25ED-6D09-A86BEA9A980C}"/>
              </a:ext>
            </a:extLst>
          </p:cNvPr>
          <p:cNvSpPr/>
          <p:nvPr/>
        </p:nvSpPr>
        <p:spPr>
          <a:xfrm>
            <a:off x="5168738" y="684315"/>
            <a:ext cx="274695" cy="1288286"/>
          </a:xfrm>
          <a:prstGeom prst="rect">
            <a:avLst/>
          </a:prstGeom>
          <a:solidFill>
            <a:sysClr val="windowText" lastClr="000000"/>
          </a:solidFill>
          <a:ln w="12700" cap="flat" cmpd="sng" algn="ctr">
            <a:solidFill>
              <a:sysClr val="windowText" lastClr="000000">
                <a:shade val="50000"/>
              </a:sys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sp>
      <p:sp>
        <p:nvSpPr>
          <p:cNvPr id="12" name="Rectangle 179">
            <a:extLst>
              <a:ext uri="{FF2B5EF4-FFF2-40B4-BE49-F238E27FC236}">
                <a16:creationId xmlns:a16="http://schemas.microsoft.com/office/drawing/2014/main" id="{65B143F0-9DD1-C694-BBC5-CE320A274697}"/>
              </a:ext>
            </a:extLst>
          </p:cNvPr>
          <p:cNvSpPr/>
          <p:nvPr/>
        </p:nvSpPr>
        <p:spPr>
          <a:xfrm>
            <a:off x="4578510" y="3170596"/>
            <a:ext cx="220835" cy="799533"/>
          </a:xfrm>
          <a:prstGeom prst="rect">
            <a:avLst/>
          </a:prstGeom>
        </p:spPr>
        <p:style>
          <a:lnRef idx="2">
            <a:schemeClr val="dk1">
              <a:shade val="50000"/>
            </a:schemeClr>
          </a:lnRef>
          <a:fillRef idx="1">
            <a:schemeClr val="dk1"/>
          </a:fillRef>
          <a:effectRef idx="0">
            <a:schemeClr val="dk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1605" y="815975"/>
            <a:ext cx="9097645" cy="5344795"/>
          </a:xfrm>
          <a:prstGeom prst="rect">
            <a:avLst/>
          </a:prstGeom>
          <a:noFill/>
          <a:ln>
            <a:noFill/>
          </a:ln>
        </p:spPr>
      </p:pic>
      <p:sp>
        <p:nvSpPr>
          <p:cNvPr id="189" name="Text Box 189"/>
          <p:cNvSpPr txBox="1"/>
          <p:nvPr/>
        </p:nvSpPr>
        <p:spPr>
          <a:xfrm>
            <a:off x="843915" y="1812290"/>
            <a:ext cx="7760534" cy="3488055"/>
          </a:xfrm>
          <a:prstGeom prst="rect">
            <a:avLst/>
          </a:prstGeom>
          <a:solidFill>
            <a:sysClr val="window" lastClr="FFFFFF"/>
          </a:solidFill>
          <a:ln w="6350">
            <a:solidFill>
              <a:prstClr val="black"/>
            </a:solidFill>
          </a:ln>
          <a:effectLst/>
        </p:spPr>
        <p:style>
          <a:lnRef idx="0">
            <a:srgbClr val="4472C4"/>
          </a:lnRef>
          <a:fillRef idx="0">
            <a:srgbClr val="4472C4"/>
          </a:fillRef>
          <a:effectRef idx="0">
            <a:srgbClr val="4472C4"/>
          </a:effectRef>
          <a:fontRef idx="minor">
            <a:sysClr val="windowText" lastClr="000000"/>
          </a:fontRef>
        </p:style>
        <p:txBody>
          <a:bodyPr rot="0" spcFirstLastPara="0" vertOverflow="overflow" horzOverflow="overflow" vert="horz" wrap="square" lIns="91440" tIns="45720" rIns="91440" bIns="45720" numCol="1" spcCol="0" rtlCol="0" fromWordArt="0" anchor="t" anchorCtr="0" forceAA="0" compatLnSpc="1">
            <a:noAutofit/>
          </a:bodyPr>
          <a:lstStyle/>
          <a:p>
            <a:pPr marL="0" indent="0">
              <a:tabLst>
                <a:tab pos="266700" algn="l"/>
              </a:tabLst>
            </a:pPr>
            <a:r>
              <a:rPr lang="en-US" altLang="zh-CN" sz="2800"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「在特別行政區成立的頭十年內，逐屆增加分區直選的議員席位，減少選舉委員會選舉的議員席位，到第三屆立法會，功能團體選舉和分區直選的議員各佔一半。</a:t>
            </a:r>
            <a:r>
              <a:rPr lang="en-US" altLang="zh-CN" sz="2800" b="1"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這樣規定符合循序漸進地發展選舉制度的原則。</a:t>
            </a:r>
            <a:r>
              <a:rPr lang="en-US" altLang="zh-CN" sz="2800"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a:t>
            </a:r>
            <a:endParaRPr lang="en-US" altLang="zh-CN" sz="1200"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endParaRPr>
          </a:p>
          <a:p>
            <a:pPr marL="0" indent="0" algn="r" rtl="0" eaLnBrk="1" fontAlgn="auto" latinLnBrk="0" hangingPunct="1">
              <a:spcBef>
                <a:spcPts val="600"/>
              </a:spcBef>
              <a:tabLst>
                <a:tab pos="266700" algn="l"/>
              </a:tabLst>
            </a:pPr>
            <a:r>
              <a:rPr lang="en-US" altLang="zh-CN" sz="20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（基本法起草委員會主任委員姬鵬飛，在1990年3月28日第七屆全國人民代表大會第三次會議上，介紹關於《中華人民共和國香港特別行政區基本法(</a:t>
            </a:r>
            <a:r>
              <a:rPr lang="en-US" altLang="zh-CN" sz="20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草案</a:t>
            </a:r>
            <a:r>
              <a:rPr lang="en-US" altLang="zh-CN" sz="20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r>
              <a:rPr lang="en-US" altLang="zh-CN" sz="20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及其有關文件的說明，見《基本法》文件十</a:t>
            </a:r>
            <a:r>
              <a:rPr lang="en-US" altLang="zh-CN" sz="20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endParaRPr lang="en-US" altLang="zh-CN" sz="10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a:p>
            <a:r>
              <a:rPr lang="en-US" altLang="zh-CN" sz="1200"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 </a:t>
            </a:r>
          </a:p>
          <a:p>
            <a:r>
              <a:rPr lang="en-US" altLang="zh-CN" sz="1200" kern="100" dirty="0">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 </a:t>
            </a:r>
          </a:p>
        </p:txBody>
      </p:sp>
      <p:sp>
        <p:nvSpPr>
          <p:cNvPr id="4" name="文字方塊 3">
            <a:extLst>
              <a:ext uri="{FF2B5EF4-FFF2-40B4-BE49-F238E27FC236}">
                <a16:creationId xmlns:a16="http://schemas.microsoft.com/office/drawing/2014/main" id="{62152116-A1AB-4904-8A2E-E2143A424114}"/>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dissolve">
                                      <p:cBhvr>
                                        <p:cTn id="7" dur="500"/>
                                        <p:tgtEl>
                                          <p:spTgt spid="18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animEffect transition="in" filter="dissolve">
                                      <p:cBhvr>
                                        <p:cTn id="11" dur="500"/>
                                        <p:tgtEl>
                                          <p:spTgt spid="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835890" cy="1408060"/>
            <a:chOff x="1588" y="24363"/>
            <a:chExt cx="8845" cy="1754"/>
          </a:xfrm>
        </p:grpSpPr>
        <p:pic>
          <p:nvPicPr>
            <p:cNvPr id="1073743589" name="Picture 1073743588" descr="做一做_logo"/>
            <p:cNvPicPr>
              <a:picLocks noChangeAspect="1"/>
            </p:cNvPicPr>
            <p:nvPr/>
          </p:nvPicPr>
          <p:blipFill>
            <a:blip r:embed="rId2"/>
            <a:stretch>
              <a:fillRect/>
            </a:stretch>
          </p:blipFill>
          <p:spPr>
            <a:xfrm>
              <a:off x="1588" y="24363"/>
              <a:ext cx="2836" cy="1552"/>
            </a:xfrm>
            <a:prstGeom prst="rect">
              <a:avLst/>
            </a:prstGeom>
            <a:noFill/>
            <a:ln w="9525">
              <a:noFill/>
            </a:ln>
          </p:spPr>
        </p:pic>
        <p:sp>
          <p:nvSpPr>
            <p:cNvPr id="1073743590" name="Text Box 1073743589"/>
            <p:cNvSpPr txBox="1"/>
            <p:nvPr/>
          </p:nvSpPr>
          <p:spPr>
            <a:xfrm>
              <a:off x="4424" y="24776"/>
              <a:ext cx="6009" cy="1341"/>
            </a:xfrm>
            <a:prstGeom prst="rect">
              <a:avLst/>
            </a:prstGeom>
            <a:noFill/>
            <a:ln w="9525">
              <a:noFill/>
            </a:ln>
          </p:spPr>
          <p:txBody>
            <a:bodyPr vert="horz" wrap="square" anchor="t">
              <a:spAutoFit/>
            </a:bodyPr>
            <a:lstStyle/>
            <a:p>
              <a:pPr marL="0" indent="0" algn="l"/>
              <a:r>
                <a:rPr sz="3200" b="1" dirty="0">
                  <a:latin typeface="標楷體" panose="03000509000000000000" pitchFamily="65" charset="-120"/>
                  <a:ea typeface="標楷體" panose="03000509000000000000" pitchFamily="65" charset="-120"/>
                </a:rPr>
                <a:t>「</a:t>
              </a:r>
              <a:r>
                <a:rPr sz="3200" b="1" dirty="0" err="1">
                  <a:latin typeface="標楷體" panose="03000509000000000000" pitchFamily="65" charset="-120"/>
                  <a:ea typeface="標楷體" panose="03000509000000000000" pitchFamily="65" charset="-120"/>
                </a:rPr>
                <a:t>循序漸進」的步伐與「實際情況」的考慮</a:t>
              </a:r>
              <a:endParaRPr sz="3200" b="1" dirty="0">
                <a:latin typeface="標楷體" panose="03000509000000000000" pitchFamily="65" charset="-120"/>
                <a:ea typeface="標楷體" panose="03000509000000000000" pitchFamily="65" charset="-120"/>
              </a:endParaRPr>
            </a:p>
          </p:txBody>
        </p:sp>
      </p:grpSp>
      <p:sp>
        <p:nvSpPr>
          <p:cNvPr id="7" name="Text Box 6"/>
          <p:cNvSpPr txBox="1"/>
          <p:nvPr/>
        </p:nvSpPr>
        <p:spPr>
          <a:xfrm>
            <a:off x="369570" y="1597025"/>
            <a:ext cx="8404860" cy="3892550"/>
          </a:xfrm>
          <a:prstGeom prst="rect">
            <a:avLst/>
          </a:prstGeom>
          <a:noFill/>
        </p:spPr>
        <p:txBody>
          <a:bodyPr wrap="square" rtlCol="0">
            <a:spAutoFit/>
          </a:bodyPr>
          <a:lstStyle/>
          <a:p>
            <a:pPr marL="457200" indent="-457200">
              <a:buFont typeface="+mj-lt"/>
              <a:buAutoNum type="arabicPeriod"/>
            </a:pPr>
            <a:r>
              <a:rPr lang="en-US" sz="2800" dirty="0" err="1">
                <a:latin typeface="標楷體" panose="03000509000000000000" pitchFamily="65" charset="-120"/>
                <a:ea typeface="標楷體" panose="03000509000000000000" pitchFamily="65" charset="-120"/>
              </a:rPr>
              <a:t>你認為自回歸以來，立法會的選舉辦法，有否按「循序漸進」最終邁向普選的原則作出規定？試說明</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457200" indent="-457200">
              <a:spcBef>
                <a:spcPts val="1800"/>
              </a:spcBef>
              <a:buFont typeface="+mj-lt"/>
              <a:buAutoNum type="arabicPeriod" startAt="2"/>
            </a:pPr>
            <a:r>
              <a:rPr lang="en-US" sz="2800" dirty="0" err="1">
                <a:latin typeface="標楷體" panose="03000509000000000000" pitchFamily="65" charset="-120"/>
                <a:ea typeface="標楷體" panose="03000509000000000000" pitchFamily="65" charset="-120"/>
              </a:rPr>
              <a:t>這些「循序漸進」的改變，有多少是在回歸前已於《基本法》早作規定的</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2" name="Straight Connector 1"/>
          <p:cNvCxnSpPr/>
          <p:nvPr/>
        </p:nvCxnSpPr>
        <p:spPr>
          <a:xfrm>
            <a:off x="873125" y="365506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997585" y="529907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9C8BCE25-56E9-4DF6-933B-1F1734BF26F4}"/>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Par">
                                  <p:stCondLst>
                                    <p:cond delay="0"/>
                                  </p:stCondLst>
                                  <p:childTnLst>
                                    <p:set>
                                      <p:cBhvr>
                                        <p:cTn id="20" dur="500"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835890" cy="1245900"/>
            <a:chOff x="1588" y="24363"/>
            <a:chExt cx="8845" cy="1552"/>
          </a:xfrm>
        </p:grpSpPr>
        <p:pic>
          <p:nvPicPr>
            <p:cNvPr id="1073743589" name="Picture 1073743588" descr="做一做_logo"/>
            <p:cNvPicPr>
              <a:picLocks noChangeAspect="1"/>
            </p:cNvPicPr>
            <p:nvPr/>
          </p:nvPicPr>
          <p:blipFill>
            <a:blip r:embed="rId2"/>
            <a:stretch>
              <a:fillRect/>
            </a:stretch>
          </p:blipFill>
          <p:spPr>
            <a:xfrm>
              <a:off x="1588" y="24363"/>
              <a:ext cx="2836" cy="1552"/>
            </a:xfrm>
            <a:prstGeom prst="rect">
              <a:avLst/>
            </a:prstGeom>
            <a:noFill/>
            <a:ln w="9525">
              <a:noFill/>
            </a:ln>
          </p:spPr>
        </p:pic>
        <p:sp>
          <p:nvSpPr>
            <p:cNvPr id="1073743590" name="Text Box 1073743589"/>
            <p:cNvSpPr txBox="1"/>
            <p:nvPr/>
          </p:nvSpPr>
          <p:spPr>
            <a:xfrm>
              <a:off x="4424" y="24776"/>
              <a:ext cx="6009" cy="727"/>
            </a:xfrm>
            <a:prstGeom prst="rect">
              <a:avLst/>
            </a:prstGeom>
            <a:noFill/>
            <a:ln w="9525">
              <a:noFill/>
            </a:ln>
          </p:spPr>
          <p:txBody>
            <a:bodyPr vert="horz" wrap="square" anchor="t">
              <a:spAutoFit/>
            </a:bodyPr>
            <a:lstStyle/>
            <a:p>
              <a:pPr marL="1219200" indent="-1219200" algn="just"/>
              <a:r>
                <a:rPr sz="3200" b="1" dirty="0">
                  <a:latin typeface="標楷體" panose="03000509000000000000" pitchFamily="65" charset="-120"/>
                  <a:ea typeface="標楷體" panose="03000509000000000000" pitchFamily="65" charset="-120"/>
                </a:rPr>
                <a:t>「</a:t>
              </a:r>
              <a:r>
                <a:rPr sz="3200" b="1" dirty="0" err="1">
                  <a:latin typeface="標楷體" panose="03000509000000000000" pitchFamily="65" charset="-120"/>
                  <a:ea typeface="標楷體" panose="03000509000000000000" pitchFamily="65" charset="-120"/>
                </a:rPr>
                <a:t>循序漸進」的步伐</a:t>
              </a:r>
              <a:endParaRPr lang="en-US" sz="3200" dirty="0">
                <a:latin typeface="標楷體" panose="03000509000000000000" pitchFamily="65" charset="-120"/>
                <a:ea typeface="標楷體" panose="03000509000000000000" pitchFamily="65" charset="-120"/>
              </a:endParaRPr>
            </a:p>
          </p:txBody>
        </p:sp>
      </p:grpSp>
      <p:sp>
        <p:nvSpPr>
          <p:cNvPr id="7" name="Text Box 6"/>
          <p:cNvSpPr txBox="1"/>
          <p:nvPr/>
        </p:nvSpPr>
        <p:spPr>
          <a:xfrm>
            <a:off x="359410" y="1751965"/>
            <a:ext cx="8605078" cy="3830955"/>
          </a:xfrm>
          <a:prstGeom prst="rect">
            <a:avLst/>
          </a:prstGeom>
          <a:noFill/>
        </p:spPr>
        <p:txBody>
          <a:bodyPr wrap="square" rtlCol="0">
            <a:spAutoFit/>
          </a:bodyPr>
          <a:lstStyle/>
          <a:p>
            <a:pPr marL="514350" indent="-514350">
              <a:buFont typeface="+mj-lt"/>
              <a:buAutoNum type="arabicPeriod" startAt="3"/>
            </a:pPr>
            <a:r>
              <a:rPr lang="en-US" sz="2800" dirty="0" err="1">
                <a:latin typeface="標楷體" panose="03000509000000000000" pitchFamily="65" charset="-120"/>
                <a:ea typeface="標楷體" panose="03000509000000000000" pitchFamily="65" charset="-120"/>
              </a:rPr>
              <a:t>其餘的改變是在何時而作出的</a:t>
            </a:r>
            <a:r>
              <a:rPr lang="en-US" sz="2800" dirty="0">
                <a:latin typeface="標楷體" panose="03000509000000000000" pitchFamily="65" charset="-120"/>
                <a:ea typeface="標楷體" panose="03000509000000000000" pitchFamily="65" charset="-120"/>
              </a:rPr>
              <a:t>？</a:t>
            </a:r>
          </a:p>
          <a:p>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514350" indent="-514350">
              <a:spcBef>
                <a:spcPts val="1800"/>
              </a:spcBef>
              <a:buFont typeface="+mj-lt"/>
              <a:buAutoNum type="arabicPeriod" startAt="4"/>
            </a:pPr>
            <a:r>
              <a:rPr lang="en-US" sz="2800" dirty="0" err="1">
                <a:latin typeface="標楷體" panose="03000509000000000000" pitchFamily="65" charset="-120"/>
                <a:ea typeface="標楷體" panose="03000509000000000000" pitchFamily="65" charset="-120"/>
              </a:rPr>
              <a:t>為何在那時候作出了新的規定？是根據《基本法》所訂明的什麼原則</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a:buFont typeface="+mj-lt"/>
            </a:pPr>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514350" indent="-514350">
              <a:buFont typeface="+mj-lt"/>
              <a:buAutoNum type="arabicPeriod" startAt="5"/>
            </a:pPr>
            <a:r>
              <a:rPr lang="en-US" sz="2800" dirty="0" err="1">
                <a:latin typeface="標楷體" panose="03000509000000000000" pitchFamily="65" charset="-120"/>
                <a:ea typeface="標楷體" panose="03000509000000000000" pitchFamily="65" charset="-120"/>
              </a:rPr>
              <a:t>回歸至今二十</a:t>
            </a:r>
            <a:r>
              <a:rPr lang="zh-TW" altLang="en-US" sz="2800" dirty="0">
                <a:latin typeface="標楷體" panose="03000509000000000000" pitchFamily="65" charset="-120"/>
                <a:ea typeface="標楷體" panose="03000509000000000000" pitchFamily="65" charset="-120"/>
              </a:rPr>
              <a:t>五</a:t>
            </a:r>
            <a:r>
              <a:rPr lang="en-US" sz="2800" dirty="0" err="1">
                <a:latin typeface="標楷體" panose="03000509000000000000" pitchFamily="65" charset="-120"/>
                <a:ea typeface="標楷體" panose="03000509000000000000" pitchFamily="65" charset="-120"/>
              </a:rPr>
              <a:t>多年，前半階段的改變比後半階段的多，你認為是什麼原因</a:t>
            </a:r>
            <a:r>
              <a:rPr lang="en-US" sz="2800" dirty="0">
                <a:latin typeface="標楷體" panose="03000509000000000000" pitchFamily="65" charset="-120"/>
                <a:ea typeface="標楷體" panose="03000509000000000000" pitchFamily="65" charset="-120"/>
              </a:rPr>
              <a:t>？</a:t>
            </a:r>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2" name="Straight Connector 1"/>
          <p:cNvCxnSpPr/>
          <p:nvPr/>
        </p:nvCxnSpPr>
        <p:spPr>
          <a:xfrm>
            <a:off x="838835" y="420052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836930" y="5781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836930" y="266509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文字方塊 8">
            <a:extLst>
              <a:ext uri="{FF2B5EF4-FFF2-40B4-BE49-F238E27FC236}">
                <a16:creationId xmlns:a16="http://schemas.microsoft.com/office/drawing/2014/main" id="{238DC84E-AAB6-4B6F-B4D3-40ECAE77E1E2}"/>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500"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500"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360"/>
            <a:ext cx="8229600" cy="5260340"/>
          </a:xfrm>
        </p:spPr>
        <p:txBody>
          <a:bodyPr/>
          <a:lstStyle/>
          <a:p>
            <a:endParaRPr lang="en-US" dirty="0">
              <a:latin typeface="標楷體" panose="03000509000000000000" pitchFamily="65" charset="-120"/>
              <a:ea typeface="標楷體" panose="03000509000000000000" pitchFamily="65" charset="-120"/>
            </a:endParaRPr>
          </a:p>
          <a:p>
            <a:pPr marL="0" indent="0" algn="just">
              <a:buNone/>
            </a:pPr>
            <a:r>
              <a:rPr lang="en-US" sz="2800" dirty="0">
                <a:latin typeface="標楷體" panose="03000509000000000000" pitchFamily="65" charset="-120"/>
                <a:ea typeface="標楷體" panose="03000509000000000000" pitchFamily="65" charset="-120"/>
              </a:rPr>
              <a:t>    「</a:t>
            </a:r>
            <a:r>
              <a:rPr lang="en-US" sz="2800" dirty="0" err="1">
                <a:latin typeface="標楷體" panose="03000509000000000000" pitchFamily="65" charset="-120"/>
                <a:ea typeface="標楷體" panose="03000509000000000000" pitchFamily="65" charset="-120"/>
              </a:rPr>
              <a:t>立法會的產生辦法根據香港特別行政區的實際情況和循序漸進的原則而規定，最終達至全部議員由普選產生的目標</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基本法》第六十八條</a:t>
            </a:r>
            <a:endParaRPr lang="en-US" dirty="0">
              <a:latin typeface="標楷體" panose="03000509000000000000" pitchFamily="65" charset="-120"/>
              <a:ea typeface="標楷體" panose="03000509000000000000" pitchFamily="65" charset="-120"/>
            </a:endParaRPr>
          </a:p>
          <a:p>
            <a:pPr latinLnBrk="0">
              <a:spcBef>
                <a:spcPts val="1200"/>
              </a:spcBef>
            </a:pPr>
            <a:r>
              <a:rPr lang="en-US" sz="2800" dirty="0" err="1">
                <a:latin typeface="標楷體" panose="03000509000000000000" pitchFamily="65" charset="-120"/>
                <a:ea typeface="標楷體" panose="03000509000000000000" pitchFamily="65" charset="-120"/>
              </a:rPr>
              <a:t>如果要</a:t>
            </a:r>
            <a:r>
              <a:rPr sz="2800" dirty="0" err="1">
                <a:latin typeface="標楷體" panose="03000509000000000000" pitchFamily="65" charset="-120"/>
                <a:ea typeface="標楷體" panose="03000509000000000000" pitchFamily="65" charset="-120"/>
              </a:rPr>
              <a:t>馬上達成立法會全部議員由普選產生的目標，你預計選舉的結果會是怎樣</a:t>
            </a:r>
            <a:r>
              <a:rPr lang="en-US" sz="2800" dirty="0">
                <a:latin typeface="標楷體" panose="03000509000000000000" pitchFamily="65" charset="-120"/>
                <a:ea typeface="標楷體" panose="03000509000000000000" pitchFamily="65" charset="-120"/>
              </a:rPr>
              <a:t>？</a:t>
            </a:r>
          </a:p>
          <a:p>
            <a:pPr latinLnBrk="0">
              <a:spcBef>
                <a:spcPts val="1200"/>
              </a:spcBef>
            </a:pPr>
            <a:r>
              <a:rPr lang="en-US" sz="2800" dirty="0" err="1">
                <a:latin typeface="標楷體" panose="03000509000000000000" pitchFamily="65" charset="-120"/>
                <a:ea typeface="標楷體" panose="03000509000000000000" pitchFamily="65" charset="-120"/>
              </a:rPr>
              <a:t>試估計選舉前和選舉後香港會出現什麼情況？這決定會產生什麼利與弊？什麼人會得到較多好處？會對香港整體產生什麼影響</a:t>
            </a:r>
            <a:r>
              <a:rPr lang="en-US" sz="2800" dirty="0">
                <a:latin typeface="標楷體" panose="03000509000000000000" pitchFamily="65" charset="-120"/>
                <a:ea typeface="標楷體" panose="03000509000000000000" pitchFamily="65" charset="-120"/>
              </a:rPr>
              <a:t>？</a:t>
            </a:r>
          </a:p>
        </p:txBody>
      </p:sp>
      <p:pic>
        <p:nvPicPr>
          <p:cNvPr id="6" name="Content Placeholder 5"/>
          <p:cNvPicPr>
            <a:picLocks noGrp="1" noChangeAspect="1"/>
          </p:cNvPicPr>
          <p:nvPr>
            <p:ph idx="4294967295"/>
          </p:nvPr>
        </p:nvPicPr>
        <p:blipFill>
          <a:blip r:embed="rId2"/>
          <a:stretch>
            <a:fillRect/>
          </a:stretch>
        </p:blipFill>
        <p:spPr>
          <a:xfrm>
            <a:off x="325120" y="315595"/>
            <a:ext cx="2941320" cy="1465580"/>
          </a:xfrm>
          <a:prstGeom prst="rect">
            <a:avLst/>
          </a:prstGeom>
        </p:spPr>
      </p:pic>
      <p:sp>
        <p:nvSpPr>
          <p:cNvPr id="4" name="文字方塊 3">
            <a:extLst>
              <a:ext uri="{FF2B5EF4-FFF2-40B4-BE49-F238E27FC236}">
                <a16:creationId xmlns:a16="http://schemas.microsoft.com/office/drawing/2014/main" id="{C7A5E991-027D-4236-9DD0-5B22C8B2FA6A}"/>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241935" y="5455920"/>
            <a:ext cx="8511540" cy="1143000"/>
          </a:xfrm>
        </p:spPr>
        <p:txBody>
          <a:bodyPr/>
          <a:lstStyle/>
          <a:p>
            <a:r>
              <a:rPr lang="en-US" sz="3200" dirty="0" err="1">
                <a:latin typeface="標楷體" panose="03000509000000000000" pitchFamily="65" charset="-120"/>
                <a:ea typeface="標楷體" panose="03000509000000000000" pitchFamily="65" charset="-120"/>
              </a:rPr>
              <a:t>回歸至今</a:t>
            </a:r>
            <a:r>
              <a:rPr lang="zh-TW" altLang="en-US" sz="3200" dirty="0">
                <a:latin typeface="標楷體" panose="03000509000000000000" pitchFamily="65" charset="-120"/>
                <a:ea typeface="標楷體" panose="03000509000000000000" pitchFamily="65" charset="-120"/>
              </a:rPr>
              <a:t>六</a:t>
            </a:r>
            <a:r>
              <a:rPr lang="en-US" sz="3200" dirty="0" err="1">
                <a:latin typeface="標楷體" panose="03000509000000000000" pitchFamily="65" charset="-120"/>
                <a:ea typeface="標楷體" panose="03000509000000000000" pitchFamily="65" charset="-120"/>
              </a:rPr>
              <a:t>屆行政長官的任期與選舉辦法略圖</a:t>
            </a:r>
            <a:endParaRPr lang="en-US" sz="3200" dirty="0">
              <a:latin typeface="標楷體" panose="03000509000000000000" pitchFamily="65" charset="-120"/>
              <a:ea typeface="標楷體" panose="03000509000000000000" pitchFamily="65" charset="-120"/>
            </a:endParaRPr>
          </a:p>
        </p:txBody>
      </p:sp>
      <p:grpSp>
        <p:nvGrpSpPr>
          <p:cNvPr id="21" name="Group 240"/>
          <p:cNvGrpSpPr/>
          <p:nvPr/>
        </p:nvGrpSpPr>
        <p:grpSpPr>
          <a:xfrm>
            <a:off x="927182" y="1844826"/>
            <a:ext cx="7826667" cy="3732586"/>
            <a:chOff x="2947" y="42969"/>
            <a:chExt cx="9136" cy="3581"/>
          </a:xfrm>
        </p:grpSpPr>
        <p:grpSp>
          <p:nvGrpSpPr>
            <p:cNvPr id="22" name="Group 236"/>
            <p:cNvGrpSpPr/>
            <p:nvPr/>
          </p:nvGrpSpPr>
          <p:grpSpPr>
            <a:xfrm>
              <a:off x="2947" y="42969"/>
              <a:ext cx="9136" cy="3190"/>
              <a:chOff x="2947" y="42969"/>
              <a:chExt cx="9136" cy="3190"/>
            </a:xfrm>
          </p:grpSpPr>
          <p:sp>
            <p:nvSpPr>
              <p:cNvPr id="24" name="Text Box 220"/>
              <p:cNvSpPr txBox="1"/>
              <p:nvPr/>
            </p:nvSpPr>
            <p:spPr>
              <a:xfrm>
                <a:off x="7504" y="44865"/>
                <a:ext cx="4089" cy="6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lnSpc>
                    <a:spcPct val="100000"/>
                  </a:lnSpc>
                </a:pPr>
                <a:r>
                  <a:rPr lang="en-US" altLang="zh-CN"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第二屆：選舉委員會由400增至800人</a:t>
                </a:r>
              </a:p>
              <a:p>
                <a:pPr algn="ctr" rtl="0" eaLnBrk="1" fontAlgn="auto" latinLnBrk="0" hangingPunct="1">
                  <a:lnSpc>
                    <a:spcPct val="100000"/>
                  </a:lnSpc>
                  <a:spcBef>
                    <a:spcPts val="600"/>
                  </a:spcBef>
                </a:pPr>
                <a:r>
                  <a:rPr lang="en-US" altLang="zh-CN"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(見《基本法》附件一，1990年4月4日頒布)</a:t>
                </a:r>
              </a:p>
            </p:txBody>
          </p:sp>
          <p:sp>
            <p:nvSpPr>
              <p:cNvPr id="25" name="Text Box 221"/>
              <p:cNvSpPr txBox="1"/>
              <p:nvPr/>
            </p:nvSpPr>
            <p:spPr>
              <a:xfrm>
                <a:off x="7439" y="44223"/>
                <a:ext cx="4605" cy="64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180"/>
                  </a:spcBef>
                </a:pPr>
                <a:r>
                  <a:rPr lang="en-US" altLang="zh-CN" sz="16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第三屆：與第二屆</a:t>
                </a:r>
                <a:r>
                  <a:rPr lang="zh-TW" altLang="en-US"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相</a:t>
                </a:r>
                <a:r>
                  <a:rPr lang="en-US" altLang="zh-CN"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同</a:t>
                </a:r>
              </a:p>
            </p:txBody>
          </p:sp>
          <p:sp>
            <p:nvSpPr>
              <p:cNvPr id="27" name="Text Box 223"/>
              <p:cNvSpPr txBox="1"/>
              <p:nvPr/>
            </p:nvSpPr>
            <p:spPr>
              <a:xfrm>
                <a:off x="7479" y="42983"/>
                <a:ext cx="4596" cy="55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180"/>
                  </a:spcBef>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第五屆：與第四屆</a:t>
                </a:r>
                <a:r>
                  <a:rPr lang="zh-TW" altLang="en-US" sz="16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相</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同</a:t>
                </a:r>
                <a:endParaRPr lang="en-US" altLang="zh-CN" sz="1600" b="1"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p:txBody>
          </p:sp>
          <p:sp>
            <p:nvSpPr>
              <p:cNvPr id="28" name="Text Box 224"/>
              <p:cNvSpPr txBox="1"/>
              <p:nvPr/>
            </p:nvSpPr>
            <p:spPr>
              <a:xfrm>
                <a:off x="2947" y="45527"/>
                <a:ext cx="3468" cy="6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第一屆：董建華</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(1997-2002)</a:t>
                </a:r>
              </a:p>
            </p:txBody>
          </p:sp>
          <p:sp>
            <p:nvSpPr>
              <p:cNvPr id="29" name="Text Box 225"/>
              <p:cNvSpPr txBox="1"/>
              <p:nvPr/>
            </p:nvSpPr>
            <p:spPr>
              <a:xfrm>
                <a:off x="3544" y="44855"/>
                <a:ext cx="3434" cy="67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rtl="0" eaLnBrk="1" fontAlgn="auto" latinLnBrk="0" hangingPunct="1">
                  <a:lnSpc>
                    <a:spcPct val="100000"/>
                  </a:lnSpc>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第二屆：曾蔭權</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 (2005-2007)</a:t>
                </a: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董建華</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(2002-2005)</a:t>
                </a:r>
              </a:p>
            </p:txBody>
          </p:sp>
          <p:sp>
            <p:nvSpPr>
              <p:cNvPr id="30" name="Text Box 226"/>
              <p:cNvSpPr txBox="1"/>
              <p:nvPr/>
            </p:nvSpPr>
            <p:spPr>
              <a:xfrm>
                <a:off x="4216" y="44210"/>
                <a:ext cx="2771" cy="6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第三屆：曾蔭權</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(2007-2012)</a:t>
                </a:r>
              </a:p>
            </p:txBody>
          </p:sp>
          <p:sp>
            <p:nvSpPr>
              <p:cNvPr id="31" name="Text Box 227"/>
              <p:cNvSpPr txBox="1"/>
              <p:nvPr/>
            </p:nvSpPr>
            <p:spPr>
              <a:xfrm>
                <a:off x="4216" y="43555"/>
                <a:ext cx="2853" cy="6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第四屆：梁振英</a:t>
                </a:r>
              </a:p>
              <a:p>
                <a:pPr algn="ctr" rtl="0" eaLnBrk="1" fontAlgn="auto" latinLnBrk="0" hangingPunct="1">
                  <a:spcBef>
                    <a:spcPts val="215"/>
                  </a:spcBef>
                </a:pPr>
                <a:r>
                  <a:rPr lang="en-US" altLang="zh-CN" sz="1600" kern="10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(2012-2017)</a:t>
                </a:r>
              </a:p>
            </p:txBody>
          </p:sp>
          <p:sp>
            <p:nvSpPr>
              <p:cNvPr id="32" name="Text Box 228"/>
              <p:cNvSpPr txBox="1"/>
              <p:nvPr/>
            </p:nvSpPr>
            <p:spPr>
              <a:xfrm>
                <a:off x="4216" y="42969"/>
                <a:ext cx="2869" cy="59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第五屆：林鄭月娥</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(2017-2022)</a:t>
                </a:r>
              </a:p>
            </p:txBody>
          </p:sp>
          <p:sp>
            <p:nvSpPr>
              <p:cNvPr id="33" name="Rectangle 229"/>
              <p:cNvSpPr/>
              <p:nvPr/>
            </p:nvSpPr>
            <p:spPr>
              <a:xfrm>
                <a:off x="7064" y="42978"/>
                <a:ext cx="413" cy="1276"/>
              </a:xfrm>
              <a:prstGeom prst="rect">
                <a:avLst/>
              </a:prstGeom>
            </p:spPr>
            <p:style>
              <a:lnRef idx="2">
                <a:schemeClr val="dk1">
                  <a:shade val="50000"/>
                </a:schemeClr>
              </a:lnRef>
              <a:fillRef idx="1">
                <a:schemeClr val="dk1"/>
              </a:fillRef>
              <a:effectRef idx="0">
                <a:schemeClr val="dk1"/>
              </a:effectRef>
              <a:fontRef idx="minor">
                <a:schemeClr val="lt1"/>
              </a:fontRef>
            </p:style>
          </p:sp>
          <p:grpSp>
            <p:nvGrpSpPr>
              <p:cNvPr id="34" name="Group 235"/>
              <p:cNvGrpSpPr/>
              <p:nvPr/>
            </p:nvGrpSpPr>
            <p:grpSpPr>
              <a:xfrm>
                <a:off x="6941" y="44210"/>
                <a:ext cx="546" cy="1315"/>
                <a:chOff x="6941" y="44210"/>
                <a:chExt cx="546" cy="1315"/>
              </a:xfrm>
            </p:grpSpPr>
            <p:sp>
              <p:nvSpPr>
                <p:cNvPr id="35" name="Rectangle 233"/>
                <p:cNvSpPr/>
                <p:nvPr/>
              </p:nvSpPr>
              <p:spPr>
                <a:xfrm>
                  <a:off x="6941" y="44217"/>
                  <a:ext cx="546" cy="1308"/>
                </a:xfrm>
                <a:prstGeom prst="rect">
                  <a:avLst/>
                </a:prstGeom>
              </p:spPr>
              <p:style>
                <a:lnRef idx="2">
                  <a:schemeClr val="dk1">
                    <a:shade val="50000"/>
                  </a:schemeClr>
                </a:lnRef>
                <a:fillRef idx="1">
                  <a:schemeClr val="dk1"/>
                </a:fillRef>
                <a:effectRef idx="0">
                  <a:schemeClr val="dk1"/>
                </a:effectRef>
                <a:fontRef idx="minor">
                  <a:schemeClr val="lt1"/>
                </a:fontRef>
              </p:style>
            </p:sp>
            <p:sp>
              <p:nvSpPr>
                <p:cNvPr id="36" name="Rectangle 234"/>
                <p:cNvSpPr/>
                <p:nvPr/>
              </p:nvSpPr>
              <p:spPr>
                <a:xfrm>
                  <a:off x="7085" y="44210"/>
                  <a:ext cx="400" cy="314"/>
                </a:xfrm>
                <a:prstGeom prst="rect">
                  <a:avLst/>
                </a:prstGeom>
              </p:spPr>
              <p:style>
                <a:lnRef idx="2">
                  <a:schemeClr val="dk1">
                    <a:shade val="50000"/>
                  </a:schemeClr>
                </a:lnRef>
                <a:fillRef idx="1">
                  <a:schemeClr val="dk1"/>
                </a:fillRef>
                <a:effectRef idx="0">
                  <a:schemeClr val="dk1"/>
                </a:effectRef>
                <a:fontRef idx="minor">
                  <a:schemeClr val="lt1"/>
                </a:fontRef>
              </p:style>
            </p:sp>
          </p:grpSp>
          <p:sp>
            <p:nvSpPr>
              <p:cNvPr id="26" name="Text Box 222"/>
              <p:cNvSpPr txBox="1"/>
              <p:nvPr/>
            </p:nvSpPr>
            <p:spPr>
              <a:xfrm>
                <a:off x="7498" y="43548"/>
                <a:ext cx="4585" cy="66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lnSpc>
                    <a:spcPct val="100000"/>
                  </a:lnSpc>
                  <a:spcBef>
                    <a:spcPts val="600"/>
                  </a:spcBef>
                  <a:spcAft>
                    <a:spcPts val="0"/>
                  </a:spcAft>
                </a:pPr>
                <a:r>
                  <a:rPr lang="en-US" altLang="zh-CN" sz="1600" kern="100" dirty="0" err="1">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第四屆</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選舉委員會由800增至1200人</a:t>
                </a:r>
              </a:p>
              <a:p>
                <a:pPr algn="ctr" rtl="0" eaLnBrk="1" fontAlgn="auto" latinLnBrk="0" hangingPunct="1">
                  <a:lnSpc>
                    <a:spcPct val="100000"/>
                  </a:lnSpc>
                  <a:spcBef>
                    <a:spcPts val="600"/>
                  </a:spcBef>
                  <a:spcAft>
                    <a:spcPts val="600"/>
                  </a:spcAft>
                </a:pPr>
                <a:r>
                  <a:rPr lang="en-US" altLang="zh-CN"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（2010年8月28日 </a:t>
                </a: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第十一屆</a:t>
                </a:r>
                <a:r>
                  <a:rPr lang="en-US" altLang="zh-CN" sz="1200"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人大常委會</a:t>
                </a: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決定</a:t>
                </a:r>
                <a:r>
                  <a:rPr lang="en-US" altLang="zh-CN"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p>
            </p:txBody>
          </p:sp>
          <p:sp>
            <p:nvSpPr>
              <p:cNvPr id="23" name="Text Box 219"/>
              <p:cNvSpPr txBox="1"/>
              <p:nvPr/>
            </p:nvSpPr>
            <p:spPr>
              <a:xfrm>
                <a:off x="6784" y="45536"/>
                <a:ext cx="4216" cy="62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第一屆：推選委員會400人</a:t>
                </a:r>
              </a:p>
            </p:txBody>
          </p:sp>
        </p:grpSp>
        <p:grpSp>
          <p:nvGrpSpPr>
            <p:cNvPr id="37" name="Group 239"/>
            <p:cNvGrpSpPr/>
            <p:nvPr/>
          </p:nvGrpSpPr>
          <p:grpSpPr>
            <a:xfrm>
              <a:off x="3796" y="46185"/>
              <a:ext cx="7038" cy="365"/>
              <a:chOff x="3796" y="46185"/>
              <a:chExt cx="7038" cy="365"/>
            </a:xfrm>
          </p:grpSpPr>
          <p:sp>
            <p:nvSpPr>
              <p:cNvPr id="38" name="Text Box 237"/>
              <p:cNvSpPr txBox="1"/>
              <p:nvPr/>
            </p:nvSpPr>
            <p:spPr>
              <a:xfrm>
                <a:off x="7129" y="46185"/>
                <a:ext cx="3705" cy="32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L="0" indent="0" algn="ctr">
                  <a:tabLst>
                    <a:tab pos="266700" algn="l"/>
                  </a:tabLst>
                </a:pPr>
                <a:r>
                  <a:rPr lang="en-US" altLang="zh-CN" sz="1600" b="1"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選舉辦法</a:t>
                </a:r>
                <a:endParaRPr lang="en-US" altLang="zh-CN" sz="1600" b="1"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sp>
            <p:nvSpPr>
              <p:cNvPr id="39" name="Text Box 238"/>
              <p:cNvSpPr txBox="1"/>
              <p:nvPr/>
            </p:nvSpPr>
            <p:spPr>
              <a:xfrm>
                <a:off x="3796" y="46227"/>
                <a:ext cx="2619" cy="32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L="0" indent="609600">
                  <a:tabLst>
                    <a:tab pos="266700" algn="l"/>
                  </a:tabLst>
                </a:pPr>
                <a:r>
                  <a:rPr lang="en-US" altLang="zh-CN" sz="1600" b="1" kern="100" dirty="0" err="1">
                    <a:latin typeface="標楷體" panose="03000509000000000000" pitchFamily="65" charset="-120"/>
                    <a:ea typeface="標楷體" panose="03000509000000000000" pitchFamily="65" charset="-120"/>
                    <a:cs typeface="Times New Roman" panose="02020603050405020304"/>
                    <a:sym typeface="Times New Roman" panose="02020603050405020304"/>
                  </a:rPr>
                  <a:t>任期</a:t>
                </a:r>
                <a:endParaRPr lang="en-US" altLang="zh-CN" sz="1600" b="1"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grpSp>
      </p:grpSp>
      <p:sp>
        <p:nvSpPr>
          <p:cNvPr id="43" name="Rectangle 234"/>
          <p:cNvSpPr/>
          <p:nvPr/>
        </p:nvSpPr>
        <p:spPr>
          <a:xfrm>
            <a:off x="3898014" y="4523818"/>
            <a:ext cx="316265" cy="627282"/>
          </a:xfrm>
          <a:prstGeom prst="rect">
            <a:avLst/>
          </a:prstGeom>
          <a:solidFill>
            <a:sysClr val="windowText" lastClr="000000"/>
          </a:solidFill>
          <a:ln w="25400" cap="flat" cmpd="sng" algn="ctr">
            <a:solidFill>
              <a:sysClr val="windowText" lastClr="000000">
                <a:shade val="50000"/>
              </a:sysClr>
            </a:solidFill>
            <a:prstDash val="solid"/>
          </a:ln>
          <a:effectLst/>
        </p:spPr>
        <p:style>
          <a:lnRef idx="2">
            <a:schemeClr val="dk1">
              <a:shade val="50000"/>
            </a:schemeClr>
          </a:lnRef>
          <a:fillRef idx="1">
            <a:schemeClr val="dk1"/>
          </a:fillRef>
          <a:effectRef idx="0">
            <a:schemeClr val="dk1"/>
          </a:effectRef>
          <a:fontRef idx="minor">
            <a:schemeClr val="lt1"/>
          </a:fontRef>
        </p:style>
      </p:sp>
      <p:sp>
        <p:nvSpPr>
          <p:cNvPr id="3" name="Text Box 2"/>
          <p:cNvSpPr txBox="1"/>
          <p:nvPr/>
        </p:nvSpPr>
        <p:spPr>
          <a:xfrm>
            <a:off x="29845" y="290830"/>
            <a:ext cx="9084945" cy="600164"/>
          </a:xfrm>
          <a:prstGeom prst="rect">
            <a:avLst/>
          </a:prstGeom>
          <a:noFill/>
        </p:spPr>
        <p:txBody>
          <a:bodyPr wrap="square" rtlCol="0">
            <a:spAutoFit/>
          </a:bodyPr>
          <a:lstStyle/>
          <a:p>
            <a:r>
              <a:rPr lang="en-US" sz="3300" dirty="0" err="1">
                <a:latin typeface="標楷體" panose="03000509000000000000" pitchFamily="65" charset="-120"/>
                <a:ea typeface="標楷體" panose="03000509000000000000" pitchFamily="65" charset="-120"/>
              </a:rPr>
              <a:t>行政長官選舉</a:t>
            </a:r>
            <a:r>
              <a:rPr lang="en-US" sz="3300" dirty="0">
                <a:latin typeface="標楷體" panose="03000509000000000000" pitchFamily="65" charset="-120"/>
                <a:ea typeface="標楷體" panose="03000509000000000000" pitchFamily="65" charset="-120"/>
              </a:rPr>
              <a:t>：「</a:t>
            </a:r>
            <a:r>
              <a:rPr lang="en-US" sz="3300" dirty="0" err="1">
                <a:latin typeface="標楷體" panose="03000509000000000000" pitchFamily="65" charset="-120"/>
                <a:ea typeface="標楷體" panose="03000509000000000000" pitchFamily="65" charset="-120"/>
              </a:rPr>
              <a:t>循序漸進」和「實際情況</a:t>
            </a:r>
            <a:r>
              <a:rPr lang="en-US" sz="3300" dirty="0">
                <a:latin typeface="標楷體" panose="03000509000000000000" pitchFamily="65" charset="-120"/>
                <a:ea typeface="標楷體" panose="03000509000000000000" pitchFamily="65" charset="-120"/>
              </a:rPr>
              <a:t>」</a:t>
            </a:r>
          </a:p>
        </p:txBody>
      </p:sp>
      <p:sp>
        <p:nvSpPr>
          <p:cNvPr id="45" name="文字方塊 44">
            <a:extLst>
              <a:ext uri="{FF2B5EF4-FFF2-40B4-BE49-F238E27FC236}">
                <a16:creationId xmlns:a16="http://schemas.microsoft.com/office/drawing/2014/main" id="{03CB5B8F-88D8-4E38-BBA1-74AB1E09552D}"/>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16</a:t>
            </a:r>
            <a:endParaRPr lang="zh-HK" altLang="en-US" dirty="0">
              <a:latin typeface="標楷體" panose="03000509000000000000" pitchFamily="65" charset="-120"/>
              <a:ea typeface="標楷體" panose="03000509000000000000" pitchFamily="65" charset="-120"/>
            </a:endParaRPr>
          </a:p>
        </p:txBody>
      </p:sp>
      <p:sp>
        <p:nvSpPr>
          <p:cNvPr id="2" name="Text Box 228">
            <a:extLst>
              <a:ext uri="{FF2B5EF4-FFF2-40B4-BE49-F238E27FC236}">
                <a16:creationId xmlns:a16="http://schemas.microsoft.com/office/drawing/2014/main" id="{DE41535D-4890-5C17-8EF6-048DA20B05D8}"/>
              </a:ext>
            </a:extLst>
          </p:cNvPr>
          <p:cNvSpPr txBox="1"/>
          <p:nvPr/>
        </p:nvSpPr>
        <p:spPr>
          <a:xfrm>
            <a:off x="2000607" y="1225943"/>
            <a:ext cx="2457827" cy="61810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六</a:t>
            </a: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屆：</a:t>
            </a:r>
            <a:r>
              <a:rPr lang="zh-TW" altLang="en-US"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李家超</a:t>
            </a:r>
            <a:endPar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endParaRPr>
          </a:p>
          <a:p>
            <a:pPr algn="ctr" rtl="0" eaLnBrk="1" fontAlgn="auto" latinLnBrk="0" hangingPunct="1">
              <a:spcBef>
                <a:spcPts val="215"/>
              </a:spcBef>
            </a:pPr>
            <a:r>
              <a:rPr lang="en-US" altLang="zh-CN" sz="16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(2022-2027)</a:t>
            </a:r>
          </a:p>
        </p:txBody>
      </p:sp>
      <p:sp>
        <p:nvSpPr>
          <p:cNvPr id="4" name="Text Box 223">
            <a:extLst>
              <a:ext uri="{FF2B5EF4-FFF2-40B4-BE49-F238E27FC236}">
                <a16:creationId xmlns:a16="http://schemas.microsoft.com/office/drawing/2014/main" id="{B4AE87C2-24FE-A90A-A029-98976F73F514}"/>
              </a:ext>
            </a:extLst>
          </p:cNvPr>
          <p:cNvSpPr txBox="1"/>
          <p:nvPr/>
        </p:nvSpPr>
        <p:spPr>
          <a:xfrm>
            <a:off x="4809912" y="1225944"/>
            <a:ext cx="3937321" cy="64702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eaLnBrk="1" fontAlgn="auto" latinLnBrk="0" hangingPunct="1">
              <a:spcBef>
                <a:spcPts val="180"/>
              </a:spcBef>
            </a:pPr>
            <a:r>
              <a:rPr lang="en-US" altLang="zh-CN"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第</a:t>
            </a:r>
            <a:r>
              <a:rPr lang="zh-TW" altLang="en-US"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六</a:t>
            </a:r>
            <a:r>
              <a:rPr lang="en-US" altLang="zh-CN"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屆： 選舉委員會由1200</a:t>
            </a:r>
            <a:r>
              <a:rPr lang="zh-TW" altLang="en-US"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人</a:t>
            </a:r>
            <a:r>
              <a:rPr lang="en-US" altLang="zh-CN" sz="1500" kern="100" dirty="0">
                <a:latin typeface="標楷體" panose="03000509000000000000" pitchFamily="65" charset="-120"/>
                <a:ea typeface="標楷體" panose="03000509000000000000" pitchFamily="65" charset="-120"/>
                <a:cs typeface="新細明體" panose="02020500000000000000" pitchFamily="18" charset="-120"/>
                <a:sym typeface="Times New Roman" panose="02020603050405020304"/>
              </a:rPr>
              <a:t>增至1500人</a:t>
            </a:r>
          </a:p>
          <a:p>
            <a:pPr algn="ctr" fontAlgn="auto">
              <a:spcBef>
                <a:spcPts val="600"/>
              </a:spcBef>
              <a:buClrTx/>
              <a:buSzTx/>
              <a:buNone/>
            </a:pP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a:t>
            </a:r>
            <a:r>
              <a:rPr lang="en-US" altLang="zh-TW"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2021</a:t>
            </a: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年</a:t>
            </a:r>
            <a:r>
              <a:rPr lang="en-US" altLang="zh-TW"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3</a:t>
            </a: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月</a:t>
            </a:r>
            <a:r>
              <a:rPr lang="en-US" altLang="zh-TW"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11</a:t>
            </a:r>
            <a:r>
              <a:rPr lang="zh-TW" altLang="en-US"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rPr>
              <a:t>日 第十三屆人大常委會決定）</a:t>
            </a:r>
            <a:endParaRPr lang="en-US" altLang="zh-CN" sz="1200" kern="100" dirty="0">
              <a:latin typeface="標楷體" panose="03000509000000000000" pitchFamily="65" charset="-120"/>
              <a:ea typeface="標楷體" panose="03000509000000000000" pitchFamily="65" charset="-120"/>
              <a:cs typeface="Times New Roman" panose="02020603050405020304"/>
              <a:sym typeface="Times New Roman" panose="02020603050405020304"/>
            </a:endParaRPr>
          </a:p>
        </p:txBody>
      </p:sp>
      <p:sp>
        <p:nvSpPr>
          <p:cNvPr id="5" name="Rectangle 229">
            <a:extLst>
              <a:ext uri="{FF2B5EF4-FFF2-40B4-BE49-F238E27FC236}">
                <a16:creationId xmlns:a16="http://schemas.microsoft.com/office/drawing/2014/main" id="{6BA39B93-C882-E595-7B38-D2CA8073FEC7}"/>
              </a:ext>
            </a:extLst>
          </p:cNvPr>
          <p:cNvSpPr/>
          <p:nvPr/>
        </p:nvSpPr>
        <p:spPr>
          <a:xfrm>
            <a:off x="4458670" y="1225944"/>
            <a:ext cx="339867" cy="1356512"/>
          </a:xfrm>
          <a:prstGeom prst="rect">
            <a:avLst/>
          </a:prstGeom>
        </p:spPr>
        <p:style>
          <a:lnRef idx="2">
            <a:schemeClr val="dk1">
              <a:shade val="50000"/>
            </a:schemeClr>
          </a:lnRef>
          <a:fillRef idx="1">
            <a:schemeClr val="dk1"/>
          </a:fillRef>
          <a:effectRef idx="0">
            <a:schemeClr val="dk1"/>
          </a:effectRef>
          <a:fontRef idx="minor">
            <a:schemeClr val="lt1"/>
          </a:fontRef>
        </p:style>
      </p:sp>
    </p:spTree>
    <p:extLst>
      <p:ext uri="{BB962C8B-B14F-4D97-AF65-F5344CB8AC3E}">
        <p14:creationId xmlns:p14="http://schemas.microsoft.com/office/powerpoint/2010/main" val="301348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835890" cy="1408060"/>
            <a:chOff x="1588" y="24363"/>
            <a:chExt cx="8845" cy="1754"/>
          </a:xfrm>
        </p:grpSpPr>
        <p:pic>
          <p:nvPicPr>
            <p:cNvPr id="1073743589" name="Picture 1073743588" descr="做一做_logo"/>
            <p:cNvPicPr>
              <a:picLocks noChangeAspect="1"/>
            </p:cNvPicPr>
            <p:nvPr/>
          </p:nvPicPr>
          <p:blipFill>
            <a:blip r:embed="rId2"/>
            <a:stretch>
              <a:fillRect/>
            </a:stretch>
          </p:blipFill>
          <p:spPr>
            <a:xfrm>
              <a:off x="1588" y="24363"/>
              <a:ext cx="2836" cy="1552"/>
            </a:xfrm>
            <a:prstGeom prst="rect">
              <a:avLst/>
            </a:prstGeom>
            <a:noFill/>
            <a:ln w="9525">
              <a:noFill/>
            </a:ln>
          </p:spPr>
        </p:pic>
        <p:sp>
          <p:nvSpPr>
            <p:cNvPr id="1073743590" name="Text Box 1073743589"/>
            <p:cNvSpPr txBox="1"/>
            <p:nvPr/>
          </p:nvSpPr>
          <p:spPr>
            <a:xfrm>
              <a:off x="4424" y="24776"/>
              <a:ext cx="6009" cy="1341"/>
            </a:xfrm>
            <a:prstGeom prst="rect">
              <a:avLst/>
            </a:prstGeom>
            <a:noFill/>
            <a:ln w="9525">
              <a:noFill/>
            </a:ln>
          </p:spPr>
          <p:txBody>
            <a:bodyPr vert="horz" wrap="square" anchor="t">
              <a:spAutoFit/>
            </a:bodyPr>
            <a:lstStyle/>
            <a:p>
              <a:pPr marL="31115" indent="-31115" algn="l"/>
              <a:r>
                <a:rPr sz="3200" b="1" dirty="0">
                  <a:latin typeface="標楷體" panose="03000509000000000000" pitchFamily="65" charset="-120"/>
                  <a:ea typeface="標楷體" panose="03000509000000000000" pitchFamily="65" charset="-120"/>
                </a:rPr>
                <a:t>「</a:t>
              </a:r>
              <a:r>
                <a:rPr sz="3200" b="1" dirty="0" err="1">
                  <a:latin typeface="標楷體" panose="03000509000000000000" pitchFamily="65" charset="-120"/>
                  <a:ea typeface="標楷體" panose="03000509000000000000" pitchFamily="65" charset="-120"/>
                </a:rPr>
                <a:t>循序漸進」的步伐與「實際情況」的考慮</a:t>
              </a:r>
              <a:endParaRPr sz="3200" b="1" dirty="0">
                <a:latin typeface="標楷體" panose="03000509000000000000" pitchFamily="65" charset="-120"/>
                <a:ea typeface="標楷體" panose="03000509000000000000" pitchFamily="65" charset="-120"/>
              </a:endParaRPr>
            </a:p>
          </p:txBody>
        </p:sp>
      </p:grpSp>
      <p:sp>
        <p:nvSpPr>
          <p:cNvPr id="7" name="Text Box 6"/>
          <p:cNvSpPr txBox="1"/>
          <p:nvPr/>
        </p:nvSpPr>
        <p:spPr>
          <a:xfrm>
            <a:off x="369570" y="1898989"/>
            <a:ext cx="8404860" cy="3892550"/>
          </a:xfrm>
          <a:prstGeom prst="rect">
            <a:avLst/>
          </a:prstGeom>
          <a:noFill/>
        </p:spPr>
        <p:txBody>
          <a:bodyPr wrap="square" rtlCol="0">
            <a:spAutoFit/>
          </a:bodyPr>
          <a:lstStyle/>
          <a:p>
            <a:pPr marL="457200" indent="-457200">
              <a:buFont typeface="+mj-lt"/>
              <a:buAutoNum type="arabicPeriod"/>
            </a:pPr>
            <a:r>
              <a:rPr lang="en-US" sz="2800" dirty="0" err="1">
                <a:latin typeface="標楷體" panose="03000509000000000000" pitchFamily="65" charset="-120"/>
                <a:ea typeface="標楷體" panose="03000509000000000000" pitchFamily="65" charset="-120"/>
              </a:rPr>
              <a:t>你認為自回歸以來，行政長官和立法會的選舉辦法，有否按「循序漸進」最終邁向普選的原則作出規定？試說明</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457200" indent="-457200">
              <a:spcBef>
                <a:spcPts val="1800"/>
              </a:spcBef>
              <a:buFont typeface="+mj-lt"/>
              <a:buAutoNum type="arabicPeriod" startAt="2"/>
            </a:pPr>
            <a:r>
              <a:rPr lang="en-US" sz="2800" dirty="0" err="1">
                <a:latin typeface="標楷體" panose="03000509000000000000" pitchFamily="65" charset="-120"/>
                <a:ea typeface="標楷體" panose="03000509000000000000" pitchFamily="65" charset="-120"/>
              </a:rPr>
              <a:t>這些「循序漸進」的改變，有多少是在回歸前已於《基本法》早作規定的</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2" name="Straight Connector 1"/>
          <p:cNvCxnSpPr/>
          <p:nvPr/>
        </p:nvCxnSpPr>
        <p:spPr>
          <a:xfrm>
            <a:off x="873125" y="365506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873124" y="5661248"/>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FEE65866-913D-48CF-A9D5-EE3FD84C08FE}"/>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500"/>
                                        <p:tgtEl>
                                          <p:spTgt spid="7">
                                            <p:txEl>
                                              <p:pRg st="3" end="3"/>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835890" cy="1245900"/>
            <a:chOff x="1588" y="24363"/>
            <a:chExt cx="8845" cy="1552"/>
          </a:xfrm>
        </p:grpSpPr>
        <p:pic>
          <p:nvPicPr>
            <p:cNvPr id="1073743589" name="Picture 1073743588" descr="做一做_logo"/>
            <p:cNvPicPr>
              <a:picLocks noChangeAspect="1"/>
            </p:cNvPicPr>
            <p:nvPr/>
          </p:nvPicPr>
          <p:blipFill>
            <a:blip r:embed="rId2"/>
            <a:stretch>
              <a:fillRect/>
            </a:stretch>
          </p:blipFill>
          <p:spPr>
            <a:xfrm>
              <a:off x="1588" y="24363"/>
              <a:ext cx="2836" cy="1552"/>
            </a:xfrm>
            <a:prstGeom prst="rect">
              <a:avLst/>
            </a:prstGeom>
            <a:noFill/>
            <a:ln w="9525">
              <a:noFill/>
            </a:ln>
          </p:spPr>
        </p:pic>
        <p:sp>
          <p:nvSpPr>
            <p:cNvPr id="1073743590" name="Text Box 1073743589"/>
            <p:cNvSpPr txBox="1"/>
            <p:nvPr/>
          </p:nvSpPr>
          <p:spPr>
            <a:xfrm>
              <a:off x="4424" y="24776"/>
              <a:ext cx="6009" cy="727"/>
            </a:xfrm>
            <a:prstGeom prst="rect">
              <a:avLst/>
            </a:prstGeom>
            <a:noFill/>
            <a:ln w="9525">
              <a:noFill/>
            </a:ln>
          </p:spPr>
          <p:txBody>
            <a:bodyPr vert="horz" wrap="square" anchor="t">
              <a:spAutoFit/>
            </a:bodyPr>
            <a:lstStyle/>
            <a:p>
              <a:pPr marL="1219200" indent="-1219200" algn="just"/>
              <a:r>
                <a:rPr sz="3200" b="1" dirty="0">
                  <a:latin typeface="標楷體" panose="03000509000000000000" pitchFamily="65" charset="-120"/>
                  <a:ea typeface="標楷體" panose="03000509000000000000" pitchFamily="65" charset="-120"/>
                </a:rPr>
                <a:t>「</a:t>
              </a:r>
              <a:r>
                <a:rPr sz="3200" b="1" dirty="0" err="1">
                  <a:latin typeface="標楷體" panose="03000509000000000000" pitchFamily="65" charset="-120"/>
                  <a:ea typeface="標楷體" panose="03000509000000000000" pitchFamily="65" charset="-120"/>
                </a:rPr>
                <a:t>循序漸進」的步伐</a:t>
              </a:r>
              <a:endParaRPr lang="en-US" sz="3200" dirty="0">
                <a:latin typeface="標楷體" panose="03000509000000000000" pitchFamily="65" charset="-120"/>
                <a:ea typeface="標楷體" panose="03000509000000000000" pitchFamily="65" charset="-120"/>
              </a:endParaRPr>
            </a:p>
          </p:txBody>
        </p:sp>
      </p:grpSp>
      <p:sp>
        <p:nvSpPr>
          <p:cNvPr id="7" name="Text Box 6"/>
          <p:cNvSpPr txBox="1"/>
          <p:nvPr/>
        </p:nvSpPr>
        <p:spPr>
          <a:xfrm>
            <a:off x="359410" y="1751965"/>
            <a:ext cx="8533070" cy="3830955"/>
          </a:xfrm>
          <a:prstGeom prst="rect">
            <a:avLst/>
          </a:prstGeom>
          <a:noFill/>
        </p:spPr>
        <p:txBody>
          <a:bodyPr wrap="square" rtlCol="0">
            <a:spAutoFit/>
          </a:bodyPr>
          <a:lstStyle/>
          <a:p>
            <a:pPr marL="514350" indent="-514350">
              <a:buFont typeface="+mj-lt"/>
              <a:buAutoNum type="arabicPeriod" startAt="3"/>
            </a:pPr>
            <a:r>
              <a:rPr lang="en-US" sz="2800" dirty="0" err="1">
                <a:latin typeface="標楷體" panose="03000509000000000000" pitchFamily="65" charset="-120"/>
                <a:ea typeface="標楷體" panose="03000509000000000000" pitchFamily="65" charset="-120"/>
              </a:rPr>
              <a:t>其餘的改變是在何時而作出的</a:t>
            </a:r>
            <a:r>
              <a:rPr lang="en-US" sz="2800" dirty="0">
                <a:latin typeface="標楷體" panose="03000509000000000000" pitchFamily="65" charset="-120"/>
                <a:ea typeface="標楷體" panose="03000509000000000000" pitchFamily="65" charset="-120"/>
              </a:rPr>
              <a:t>？</a:t>
            </a:r>
          </a:p>
          <a:p>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514350" indent="-514350">
              <a:spcBef>
                <a:spcPts val="1800"/>
              </a:spcBef>
              <a:buFont typeface="+mj-lt"/>
              <a:buAutoNum type="arabicPeriod" startAt="4"/>
            </a:pPr>
            <a:r>
              <a:rPr lang="en-US" sz="2800" dirty="0" err="1">
                <a:latin typeface="標楷體" panose="03000509000000000000" pitchFamily="65" charset="-120"/>
                <a:ea typeface="標楷體" panose="03000509000000000000" pitchFamily="65" charset="-120"/>
              </a:rPr>
              <a:t>為何在那時候作出了新的規定？是根據《基本法》所訂明的什麼原則</a:t>
            </a:r>
            <a:r>
              <a:rPr lang="en-US" sz="28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a:p>
            <a:pPr>
              <a:buFont typeface="+mj-lt"/>
            </a:pPr>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a:buFont typeface="+mj-lt"/>
            </a:pPr>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pPr marL="514350" indent="-514350">
              <a:buFont typeface="+mj-lt"/>
              <a:buAutoNum type="arabicPeriod" startAt="5"/>
            </a:pPr>
            <a:r>
              <a:rPr lang="en-US" sz="2800" dirty="0" err="1">
                <a:latin typeface="標楷體" panose="03000509000000000000" pitchFamily="65" charset="-120"/>
                <a:ea typeface="標楷體" panose="03000509000000000000" pitchFamily="65" charset="-120"/>
              </a:rPr>
              <a:t>回歸至今二十</a:t>
            </a:r>
            <a:r>
              <a:rPr lang="zh-TW" altLang="en-US" sz="2800" dirty="0">
                <a:latin typeface="標楷體" panose="03000509000000000000" pitchFamily="65" charset="-120"/>
                <a:ea typeface="標楷體" panose="03000509000000000000" pitchFamily="65" charset="-120"/>
              </a:rPr>
              <a:t>五</a:t>
            </a:r>
            <a:r>
              <a:rPr lang="en-US" sz="2800" dirty="0" err="1">
                <a:latin typeface="標楷體" panose="03000509000000000000" pitchFamily="65" charset="-120"/>
                <a:ea typeface="標楷體" panose="03000509000000000000" pitchFamily="65" charset="-120"/>
              </a:rPr>
              <a:t>多年，前半階段的改變比後半階段的多，你認為是什麼原因</a:t>
            </a:r>
            <a:r>
              <a:rPr lang="en-US" sz="2800" dirty="0">
                <a:latin typeface="標楷體" panose="03000509000000000000" pitchFamily="65" charset="-120"/>
                <a:ea typeface="標楷體" panose="03000509000000000000" pitchFamily="65" charset="-120"/>
              </a:rPr>
              <a:t>？</a:t>
            </a:r>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a:p>
            <a:endParaRPr lang="en-US" sz="20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2" name="Straight Connector 1"/>
          <p:cNvCxnSpPr/>
          <p:nvPr/>
        </p:nvCxnSpPr>
        <p:spPr>
          <a:xfrm>
            <a:off x="838835" y="420052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836930" y="5781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836930" y="266509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文字方塊 8">
            <a:extLst>
              <a:ext uri="{FF2B5EF4-FFF2-40B4-BE49-F238E27FC236}">
                <a16:creationId xmlns:a16="http://schemas.microsoft.com/office/drawing/2014/main" id="{66C44593-0E99-4880-BA81-BDDAC8F22798}"/>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2AEF11F-551A-34F1-F856-30044627AAFD}"/>
              </a:ext>
            </a:extLst>
          </p:cNvPr>
          <p:cNvSpPr txBox="1">
            <a:spLocks noChangeArrowheads="1"/>
          </p:cNvSpPr>
          <p:nvPr/>
        </p:nvSpPr>
        <p:spPr bwMode="auto">
          <a:xfrm>
            <a:off x="599935" y="4941168"/>
            <a:ext cx="7944130" cy="20302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defTabSz="914400" eaLnBrk="1" hangingPunct="1">
              <a:lnSpc>
                <a:spcPct val="90000"/>
              </a:lnSpc>
              <a:spcBef>
                <a:spcPct val="0"/>
              </a:spcBef>
              <a:spcAft>
                <a:spcPts val="600"/>
              </a:spcAft>
              <a:buNone/>
            </a:pPr>
            <a:r>
              <a:rPr lang="zh-TW" altLang="en-US" sz="2400" dirty="0">
                <a:latin typeface="標楷體" panose="03000509000000000000" pitchFamily="65" charset="-120"/>
                <a:ea typeface="標楷體" panose="03000509000000000000" pitchFamily="65" charset="-120"/>
                <a:cs typeface="+mj-cs"/>
              </a:rPr>
              <a:t>一國兩制與</a:t>
            </a:r>
            <a:r>
              <a:rPr lang="en-US" altLang="zh-TW" sz="2400" dirty="0">
                <a:latin typeface="標楷體" panose="03000509000000000000" pitchFamily="65" charset="-120"/>
                <a:ea typeface="標楷體" panose="03000509000000000000" pitchFamily="65" charset="-120"/>
                <a:cs typeface="+mj-cs"/>
              </a:rPr>
              <a:t>《</a:t>
            </a:r>
            <a:r>
              <a:rPr lang="zh-TW" altLang="en-US" sz="2400" dirty="0">
                <a:latin typeface="標楷體" panose="03000509000000000000" pitchFamily="65" charset="-120"/>
                <a:ea typeface="標楷體" panose="03000509000000000000" pitchFamily="65" charset="-120"/>
                <a:cs typeface="+mj-cs"/>
              </a:rPr>
              <a:t>基本法</a:t>
            </a:r>
            <a:r>
              <a:rPr lang="en-US" altLang="zh-TW" sz="2400" dirty="0">
                <a:latin typeface="標楷體" panose="03000509000000000000" pitchFamily="65" charset="-120"/>
                <a:ea typeface="標楷體" panose="03000509000000000000" pitchFamily="65" charset="-120"/>
                <a:cs typeface="+mj-cs"/>
              </a:rPr>
              <a:t>》</a:t>
            </a:r>
            <a:endParaRPr lang="en-US" altLang="en-US" sz="2400" dirty="0">
              <a:latin typeface="標楷體" panose="03000509000000000000" pitchFamily="65" charset="-120"/>
              <a:ea typeface="標楷體" panose="03000509000000000000" pitchFamily="65" charset="-120"/>
              <a:cs typeface="+mj-cs"/>
            </a:endParaRPr>
          </a:p>
          <a:p>
            <a:pPr algn="ctr" defTabSz="914400" eaLnBrk="1" hangingPunct="1">
              <a:lnSpc>
                <a:spcPct val="90000"/>
              </a:lnSpc>
              <a:spcBef>
                <a:spcPct val="0"/>
              </a:spcBef>
              <a:spcAft>
                <a:spcPts val="600"/>
              </a:spcAft>
              <a:buNone/>
            </a:pPr>
            <a:r>
              <a:rPr lang="zh-TW" altLang="en-US" sz="2400" dirty="0"/>
              <a:t>初中 單元四（下）</a:t>
            </a:r>
          </a:p>
          <a:p>
            <a:pPr algn="ctr" defTabSz="914400" eaLnBrk="1" hangingPunct="1">
              <a:lnSpc>
                <a:spcPct val="90000"/>
              </a:lnSpc>
              <a:spcBef>
                <a:spcPct val="0"/>
              </a:spcBef>
              <a:spcAft>
                <a:spcPts val="600"/>
              </a:spcAft>
              <a:buNone/>
            </a:pPr>
            <a:r>
              <a:rPr lang="zh-TW" altLang="en-US" sz="2400" dirty="0"/>
              <a:t>政治制度（二）行政長官和立法會的選舉</a:t>
            </a:r>
          </a:p>
          <a:p>
            <a:pPr defTabSz="914400" eaLnBrk="1" hangingPunct="1">
              <a:lnSpc>
                <a:spcPct val="90000"/>
              </a:lnSpc>
              <a:spcBef>
                <a:spcPct val="0"/>
              </a:spcBef>
              <a:spcAft>
                <a:spcPts val="600"/>
              </a:spcAft>
              <a:buNone/>
            </a:pPr>
            <a:endParaRPr lang="zh-TW" altLang="en-US" sz="3000" dirty="0">
              <a:latin typeface="標楷體" panose="03000509000000000000" pitchFamily="65" charset="-120"/>
              <a:ea typeface="標楷體" panose="03000509000000000000" pitchFamily="65" charset="-120"/>
              <a:cs typeface="+mj-cs"/>
            </a:endParaRPr>
          </a:p>
        </p:txBody>
      </p:sp>
      <p:pic>
        <p:nvPicPr>
          <p:cNvPr id="2" name="Picture 4">
            <a:extLst>
              <a:ext uri="{FF2B5EF4-FFF2-40B4-BE49-F238E27FC236}">
                <a16:creationId xmlns:a16="http://schemas.microsoft.com/office/drawing/2014/main" id="{587FCB00-3900-48DE-2AFC-4746AB14F88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22531" b="2785"/>
          <a:stretch/>
        </p:blipFill>
        <p:spPr bwMode="auto">
          <a:xfrm>
            <a:off x="20" y="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0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360"/>
            <a:ext cx="8229600" cy="4525963"/>
          </a:xfrm>
        </p:spPr>
        <p:txBody>
          <a:bodyPr/>
          <a:lstStyle/>
          <a:p>
            <a:endParaRPr lang="en-US" dirty="0">
              <a:latin typeface="標楷體" panose="03000509000000000000" pitchFamily="65" charset="-120"/>
              <a:ea typeface="標楷體" panose="03000509000000000000" pitchFamily="65" charset="-120"/>
            </a:endParaRPr>
          </a:p>
          <a:p>
            <a:endParaRPr lang="en-US" dirty="0">
              <a:latin typeface="標楷體" panose="03000509000000000000" pitchFamily="65" charset="-120"/>
              <a:ea typeface="標楷體" panose="03000509000000000000" pitchFamily="65" charset="-120"/>
            </a:endParaRPr>
          </a:p>
          <a:p>
            <a:pPr marL="0" indent="0">
              <a:buNone/>
            </a:pPr>
            <a:endParaRPr lang="en-US" dirty="0">
              <a:latin typeface="標楷體" panose="03000509000000000000" pitchFamily="65" charset="-120"/>
              <a:ea typeface="標楷體" panose="03000509000000000000" pitchFamily="65" charset="-120"/>
            </a:endParaRPr>
          </a:p>
          <a:p>
            <a:r>
              <a:rPr dirty="0">
                <a:latin typeface="標楷體" panose="03000509000000000000" pitchFamily="65" charset="-120"/>
                <a:ea typeface="標楷體" panose="03000509000000000000" pitchFamily="65" charset="-120"/>
              </a:rPr>
              <a:t>為什麼在2010年，香港的「實際情況」被視為適宜就行政長官和立法會的產生辦法作出新的規定</a:t>
            </a:r>
            <a:r>
              <a:rPr lang="en-US" dirty="0">
                <a:latin typeface="標楷體" panose="03000509000000000000" pitchFamily="65" charset="-120"/>
                <a:ea typeface="標楷體" panose="03000509000000000000" pitchFamily="65" charset="-120"/>
              </a:rPr>
              <a:t>？</a:t>
            </a:r>
          </a:p>
          <a:p>
            <a:pPr marL="0" indent="0">
              <a:buNone/>
            </a:pPr>
            <a:endParaRPr lang="en-US" dirty="0">
              <a:latin typeface="標楷體" panose="03000509000000000000" pitchFamily="65" charset="-120"/>
              <a:ea typeface="標楷體" panose="03000509000000000000" pitchFamily="65" charset="-120"/>
            </a:endParaRPr>
          </a:p>
        </p:txBody>
      </p:sp>
      <p:pic>
        <p:nvPicPr>
          <p:cNvPr id="6" name="Content Placeholder 5"/>
          <p:cNvPicPr>
            <a:picLocks noGrp="1" noChangeAspect="1"/>
          </p:cNvPicPr>
          <p:nvPr>
            <p:ph idx="4294967295"/>
          </p:nvPr>
        </p:nvPicPr>
        <p:blipFill>
          <a:blip r:embed="rId2"/>
          <a:stretch>
            <a:fillRect/>
          </a:stretch>
        </p:blipFill>
        <p:spPr>
          <a:xfrm>
            <a:off x="457200" y="975360"/>
            <a:ext cx="2941320" cy="1465580"/>
          </a:xfrm>
          <a:prstGeom prst="rect">
            <a:avLst/>
          </a:prstGeom>
        </p:spPr>
      </p:pic>
      <p:sp>
        <p:nvSpPr>
          <p:cNvPr id="2" name="Text Box 1"/>
          <p:cNvSpPr txBox="1"/>
          <p:nvPr/>
        </p:nvSpPr>
        <p:spPr>
          <a:xfrm>
            <a:off x="3653790" y="1360805"/>
            <a:ext cx="4014470" cy="583565"/>
          </a:xfrm>
          <a:prstGeom prst="rect">
            <a:avLst/>
          </a:prstGeom>
          <a:noFill/>
        </p:spPr>
        <p:txBody>
          <a:bodyPr wrap="square" rtlCol="0">
            <a:spAutoFit/>
          </a:bodyPr>
          <a:lstStyle/>
          <a:p>
            <a:r>
              <a:rPr lang="en-US" sz="3200" b="1" dirty="0" err="1">
                <a:latin typeface="標楷體" panose="03000509000000000000" pitchFamily="65" charset="-120"/>
                <a:ea typeface="標楷體" panose="03000509000000000000" pitchFamily="65" charset="-120"/>
              </a:rPr>
              <a:t>適宜的「實際情況</a:t>
            </a:r>
            <a:r>
              <a:rPr lang="en-US" sz="3200" b="1" dirty="0">
                <a:latin typeface="標楷體" panose="03000509000000000000" pitchFamily="65" charset="-120"/>
                <a:ea typeface="標楷體" panose="03000509000000000000" pitchFamily="65" charset="-120"/>
              </a:rPr>
              <a:t>」</a:t>
            </a:r>
          </a:p>
        </p:txBody>
      </p:sp>
      <p:sp>
        <p:nvSpPr>
          <p:cNvPr id="7" name="文字方塊 6">
            <a:extLst>
              <a:ext uri="{FF2B5EF4-FFF2-40B4-BE49-F238E27FC236}">
                <a16:creationId xmlns:a16="http://schemas.microsoft.com/office/drawing/2014/main" id="{A1A3AF77-68B7-4F74-A148-E64DEE45FDB8}"/>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500"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5400"/>
            <a:ext cx="8229600" cy="1143000"/>
          </a:xfrm>
        </p:spPr>
        <p:txBody>
          <a:bodyPr/>
          <a:lstStyle/>
          <a:p>
            <a:r>
              <a:rPr lang="en-US" sz="4000" dirty="0" err="1">
                <a:latin typeface="標楷體" panose="03000509000000000000" pitchFamily="65" charset="-120"/>
                <a:ea typeface="標楷體" panose="03000509000000000000" pitchFamily="65" charset="-120"/>
              </a:rPr>
              <a:t>誰來判斷「實際情況」是否適宜</a:t>
            </a:r>
            <a:r>
              <a:rPr lang="en-US" sz="4000" dirty="0">
                <a:latin typeface="標楷體" panose="03000509000000000000" pitchFamily="65" charset="-120"/>
                <a:ea typeface="標楷體" panose="03000509000000000000" pitchFamily="65" charset="-120"/>
              </a:rPr>
              <a:t>？</a:t>
            </a:r>
          </a:p>
        </p:txBody>
      </p:sp>
      <p:sp>
        <p:nvSpPr>
          <p:cNvPr id="4" name="Text Placeholder 3"/>
          <p:cNvSpPr>
            <a:spLocks noGrp="1"/>
          </p:cNvSpPr>
          <p:nvPr>
            <p:ph type="body" orient="vert" idx="1"/>
          </p:nvPr>
        </p:nvSpPr>
        <p:spPr>
          <a:xfrm>
            <a:off x="457200" y="2301240"/>
            <a:ext cx="8229600" cy="2635250"/>
          </a:xfrm>
          <a:ln>
            <a:solidFill>
              <a:schemeClr val="tx1"/>
            </a:solidFill>
          </a:ln>
        </p:spPr>
        <p:txBody>
          <a:bodyPr vert="horz"/>
          <a:lstStyle/>
          <a:p>
            <a:pPr marL="0" indent="0">
              <a:buNone/>
            </a:pPr>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err="1">
                <a:latin typeface="標楷體" panose="03000509000000000000" pitchFamily="65" charset="-120"/>
                <a:ea typeface="標楷體" panose="03000509000000000000" pitchFamily="65" charset="-120"/>
                <a:cs typeface="標楷體" panose="03000509000000000000" pitchFamily="65" charset="-120"/>
              </a:rPr>
              <a:t>行政長官和立法會的選舉辦法</a:t>
            </a:r>
            <a:r>
              <a:rPr lang="en-US" sz="2400" dirty="0">
                <a:latin typeface="標楷體" panose="03000509000000000000" pitchFamily="65" charset="-120"/>
                <a:ea typeface="標楷體" panose="03000509000000000000" pitchFamily="65" charset="-120"/>
                <a:cs typeface="標楷體" panose="03000509000000000000" pitchFamily="65" charset="-120"/>
              </a:rPr>
              <a:t>）……是否需要進行修改，香港特別行政區行政長官應向全國人民代表大會常務委員會提出報告，由全國人民代表大會常務委員會依照《中華人民共和國香港特別行政區基本法》第四十五條和第六十八條規定，根據香港特別行政區的實際情況和循序漸進的原則確定。</a:t>
            </a:r>
          </a:p>
          <a:p>
            <a:pPr marL="0" indent="0" algn="r">
              <a:lnSpc>
                <a:spcPct val="100000"/>
              </a:lnSpc>
              <a:spcBef>
                <a:spcPts val="0"/>
              </a:spcBef>
              <a:spcAft>
                <a:spcPts val="600"/>
              </a:spcAft>
              <a:buNone/>
            </a:pPr>
            <a:r>
              <a:rPr lang="en-US" sz="2000" dirty="0">
                <a:latin typeface="標楷體" panose="03000509000000000000" pitchFamily="65" charset="-120"/>
                <a:ea typeface="標楷體" panose="03000509000000000000" pitchFamily="65" charset="-120"/>
              </a:rPr>
              <a:t>2004年4月6日第十屆全國人民代表大會常務委員會第八次會議</a:t>
            </a:r>
            <a:r>
              <a:rPr lang="en-US" sz="2400" dirty="0">
                <a:latin typeface="標楷體" panose="03000509000000000000" pitchFamily="65" charset="-120"/>
                <a:ea typeface="標楷體" panose="03000509000000000000" pitchFamily="65" charset="-120"/>
              </a:rPr>
              <a:t> </a:t>
            </a:r>
          </a:p>
        </p:txBody>
      </p:sp>
      <p:graphicFrame>
        <p:nvGraphicFramePr>
          <p:cNvPr id="3" name="Object 2"/>
          <p:cNvGraphicFramePr/>
          <p:nvPr/>
        </p:nvGraphicFramePr>
        <p:xfrm>
          <a:off x="1826260" y="3429000"/>
          <a:ext cx="5490845" cy="0"/>
        </p:xfrm>
        <a:graphic>
          <a:graphicData uri="http://schemas.openxmlformats.org/presentationml/2006/ole">
            <mc:AlternateContent xmlns:mc="http://schemas.openxmlformats.org/markup-compatibility/2006">
              <mc:Choice xmlns:v="urn:schemas-microsoft-com:vml" Requires="v">
                <p:oleObj r:id="rId2" imgW="5490845" imgH="265430" progId="Word.Document.8">
                  <p:embed/>
                </p:oleObj>
              </mc:Choice>
              <mc:Fallback>
                <p:oleObj r:id="rId2" imgW="5490845" imgH="265430" progId="Word.Document.8">
                  <p:embed/>
                  <p:pic>
                    <p:nvPicPr>
                      <p:cNvPr id="0" name="Picture 4"/>
                      <p:cNvPicPr/>
                      <p:nvPr/>
                    </p:nvPicPr>
                    <p:blipFill>
                      <a:blip r:embed="rId3"/>
                      <a:stretch>
                        <a:fillRect/>
                      </a:stretch>
                    </p:blipFill>
                    <p:spPr>
                      <a:xfrm>
                        <a:off x="1826260" y="3429000"/>
                        <a:ext cx="5490845" cy="0"/>
                      </a:xfrm>
                      <a:prstGeom prst="rect">
                        <a:avLst/>
                      </a:prstGeom>
                    </p:spPr>
                  </p:pic>
                </p:oleObj>
              </mc:Fallback>
            </mc:AlternateContent>
          </a:graphicData>
        </a:graphic>
      </p:graphicFrame>
      <p:pic>
        <p:nvPicPr>
          <p:cNvPr id="8" name="Picture 7"/>
          <p:cNvPicPr>
            <a:picLocks noChangeAspect="1"/>
          </p:cNvPicPr>
          <p:nvPr/>
        </p:nvPicPr>
        <p:blipFill>
          <a:blip r:embed="rId4"/>
          <a:stretch>
            <a:fillRect/>
          </a:stretch>
        </p:blipFill>
        <p:spPr>
          <a:xfrm>
            <a:off x="414203" y="1013143"/>
            <a:ext cx="2049780" cy="1198880"/>
          </a:xfrm>
          <a:prstGeom prst="rect">
            <a:avLst/>
          </a:prstGeom>
        </p:spPr>
      </p:pic>
      <p:sp>
        <p:nvSpPr>
          <p:cNvPr id="13" name="Text Box 12"/>
          <p:cNvSpPr txBox="1"/>
          <p:nvPr/>
        </p:nvSpPr>
        <p:spPr>
          <a:xfrm>
            <a:off x="447040" y="5114925"/>
            <a:ext cx="8239760" cy="1568450"/>
          </a:xfrm>
          <a:prstGeom prst="rect">
            <a:avLst/>
          </a:prstGeom>
          <a:noFill/>
        </p:spPr>
        <p:txBody>
          <a:bodyPr wrap="square" rtlCol="0">
            <a:spAutoFit/>
          </a:bodyPr>
          <a:lstStyle/>
          <a:p>
            <a:pPr marL="457200" indent="-457200">
              <a:buFont typeface="+mj-lt"/>
              <a:buAutoNum type="arabicPeriod"/>
            </a:pPr>
            <a:r>
              <a:rPr lang="en-US" sz="2400" dirty="0" err="1">
                <a:latin typeface="標楷體" panose="03000509000000000000" pitchFamily="65" charset="-120"/>
                <a:ea typeface="標楷體" panose="03000509000000000000" pitchFamily="65" charset="-120"/>
                <a:cs typeface="新細明體" panose="02020500000000000000" pitchFamily="18" charset="-120"/>
              </a:rPr>
              <a:t>據資料一，誰來判斷香港的「實際情況」是否適宜就行政長官或立法會的產生辦法作出新的規定</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14" name="Straight Connector 13"/>
          <p:cNvCxnSpPr/>
          <p:nvPr/>
        </p:nvCxnSpPr>
        <p:spPr>
          <a:xfrm>
            <a:off x="683577" y="6672506"/>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文字方塊 8">
            <a:extLst>
              <a:ext uri="{FF2B5EF4-FFF2-40B4-BE49-F238E27FC236}">
                <a16:creationId xmlns:a16="http://schemas.microsoft.com/office/drawing/2014/main" id="{052D7948-FA19-446C-9D89-2C1A0AEDA61F}"/>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ssolv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500" fill="hold">
                                          <p:stCondLst>
                                            <p:cond delay="0"/>
                                          </p:stCondLst>
                                        </p:cTn>
                                        <p:tgtEl>
                                          <p:spTgt spid="13">
                                            <p:txEl>
                                              <p:pRg st="0" end="0"/>
                                            </p:txEl>
                                          </p:spTgt>
                                        </p:tgtEl>
                                        <p:attrNameLst>
                                          <p:attrName>style.visibility</p:attrName>
                                        </p:attrNameLst>
                                      </p:cBhvr>
                                      <p:to>
                                        <p:strVal val="visible"/>
                                      </p:to>
                                    </p:set>
                                    <p:animEffect transition="in" filter="dissolve">
                                      <p:cBhvr>
                                        <p:cTn id="21" dur="500"/>
                                        <p:tgtEl>
                                          <p:spTgt spid="13">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標楷體" panose="03000509000000000000" pitchFamily="65" charset="-120"/>
                <a:ea typeface="標楷體" panose="03000509000000000000" pitchFamily="65" charset="-120"/>
              </a:rPr>
              <a:t>「</a:t>
            </a:r>
            <a:r>
              <a:rPr lang="en-US" sz="4000" dirty="0" err="1">
                <a:latin typeface="標楷體" panose="03000509000000000000" pitchFamily="65" charset="-120"/>
                <a:ea typeface="標楷體" panose="03000509000000000000" pitchFamily="65" charset="-120"/>
              </a:rPr>
              <a:t>實際情況」被視為適宜</a:t>
            </a:r>
            <a:endParaRPr lang="en-US" sz="4000" dirty="0">
              <a:latin typeface="標楷體" panose="03000509000000000000" pitchFamily="65" charset="-120"/>
              <a:ea typeface="標楷體" panose="03000509000000000000" pitchFamily="65" charset="-120"/>
            </a:endParaRPr>
          </a:p>
        </p:txBody>
      </p:sp>
      <p:sp>
        <p:nvSpPr>
          <p:cNvPr id="4" name="Text Placeholder 3"/>
          <p:cNvSpPr>
            <a:spLocks noGrp="1"/>
          </p:cNvSpPr>
          <p:nvPr>
            <p:ph type="body" orient="vert" idx="1"/>
          </p:nvPr>
        </p:nvSpPr>
        <p:spPr>
          <a:xfrm>
            <a:off x="456565" y="1845945"/>
            <a:ext cx="8229600" cy="2549525"/>
          </a:xfrm>
          <a:ln>
            <a:solidFill>
              <a:schemeClr val="tx1"/>
            </a:solidFill>
          </a:ln>
        </p:spPr>
        <p:txBody>
          <a:bodyPr vert="horz"/>
          <a:lstStyle/>
          <a:p>
            <a:pPr marL="0" indent="0">
              <a:buNone/>
            </a:pPr>
            <a:r>
              <a:rPr lang="en-US" sz="2400" dirty="0">
                <a:latin typeface="標楷體" panose="03000509000000000000" pitchFamily="65" charset="-120"/>
                <a:ea typeface="標楷體" panose="03000509000000000000" pitchFamily="65" charset="-120"/>
                <a:cs typeface="Times New Roman" panose="02020603050405020304" pitchFamily="18" charset="0"/>
              </a:rPr>
              <a:t>會議認為，2012年香港特別行政區第四任行政長官的具體產生辦法和第五屆立法會的具體產生辦法可以作出適當修改；2017年香港特別行政區第五任行政長官的選舉可以實行由普選產生的辦法；在行政長官由普選</a:t>
            </a:r>
            <a:r>
              <a:rPr lang="en-US" sz="2400" dirty="0">
                <a:latin typeface="標楷體" panose="03000509000000000000" pitchFamily="65" charset="-120"/>
                <a:ea typeface="標楷體" panose="03000509000000000000" pitchFamily="65" charset="-120"/>
                <a:cs typeface="標楷體" panose="03000509000000000000" pitchFamily="65" charset="-120"/>
              </a:rPr>
              <a:t>產生以後，香港特別行政區立法會的選舉可以實行全部議員由普選產生的辦法。</a:t>
            </a:r>
          </a:p>
          <a:p>
            <a:pPr marL="0" indent="0" algn="r">
              <a:lnSpc>
                <a:spcPct val="100000"/>
              </a:lnSpc>
              <a:spcBef>
                <a:spcPts val="1500"/>
              </a:spcBef>
              <a:spcAft>
                <a:spcPts val="600"/>
              </a:spcAft>
              <a:buNone/>
            </a:pPr>
            <a:r>
              <a:rPr lang="en-US" sz="1800" dirty="0">
                <a:latin typeface="標楷體" panose="03000509000000000000" pitchFamily="65" charset="-120"/>
                <a:ea typeface="標楷體" panose="03000509000000000000" pitchFamily="65" charset="-120"/>
                <a:cs typeface="Times New Roman" panose="02020603050405020304" pitchFamily="18" charset="0"/>
              </a:rPr>
              <a:t>（2007年12月29日第十屆全國人民代表大會常務委員會第三十一次會議）</a:t>
            </a:r>
            <a:r>
              <a:rPr lang="en-US" sz="1800" dirty="0">
                <a:latin typeface="標楷體" panose="03000509000000000000" pitchFamily="65" charset="-120"/>
                <a:ea typeface="標楷體" panose="03000509000000000000" pitchFamily="65" charset="-120"/>
              </a:rPr>
              <a:t> </a:t>
            </a:r>
          </a:p>
        </p:txBody>
      </p:sp>
      <p:graphicFrame>
        <p:nvGraphicFramePr>
          <p:cNvPr id="3" name="Object 2"/>
          <p:cNvGraphicFramePr/>
          <p:nvPr/>
        </p:nvGraphicFramePr>
        <p:xfrm>
          <a:off x="1826260" y="3429000"/>
          <a:ext cx="5490845" cy="0"/>
        </p:xfrm>
        <a:graphic>
          <a:graphicData uri="http://schemas.openxmlformats.org/presentationml/2006/ole">
            <mc:AlternateContent xmlns:mc="http://schemas.openxmlformats.org/markup-compatibility/2006">
              <mc:Choice xmlns:v="urn:schemas-microsoft-com:vml" Requires="v">
                <p:oleObj r:id="rId2" imgW="5490845" imgH="265430" progId="Word.Document.8">
                  <p:embed/>
                </p:oleObj>
              </mc:Choice>
              <mc:Fallback>
                <p:oleObj r:id="rId2" imgW="5490845" imgH="265430" progId="Word.Document.8">
                  <p:embed/>
                  <p:pic>
                    <p:nvPicPr>
                      <p:cNvPr id="0" name="Picture 4"/>
                      <p:cNvPicPr/>
                      <p:nvPr/>
                    </p:nvPicPr>
                    <p:blipFill>
                      <a:blip r:embed="rId3"/>
                      <a:stretch>
                        <a:fillRect/>
                      </a:stretch>
                    </p:blipFill>
                    <p:spPr>
                      <a:xfrm>
                        <a:off x="1826260" y="3429000"/>
                        <a:ext cx="5490845" cy="0"/>
                      </a:xfrm>
                      <a:prstGeom prst="rect">
                        <a:avLst/>
                      </a:prstGeom>
                    </p:spPr>
                  </p:pic>
                </p:oleObj>
              </mc:Fallback>
            </mc:AlternateContent>
          </a:graphicData>
        </a:graphic>
      </p:graphicFrame>
      <p:sp>
        <p:nvSpPr>
          <p:cNvPr id="13" name="Text Box 12"/>
          <p:cNvSpPr txBox="1"/>
          <p:nvPr/>
        </p:nvSpPr>
        <p:spPr>
          <a:xfrm>
            <a:off x="456565" y="4577715"/>
            <a:ext cx="8230235" cy="1938020"/>
          </a:xfrm>
          <a:prstGeom prst="rect">
            <a:avLst/>
          </a:prstGeom>
          <a:noFill/>
        </p:spPr>
        <p:txBody>
          <a:bodyPr wrap="square" rtlCol="0">
            <a:spAutoFit/>
          </a:bodyPr>
          <a:lstStyle/>
          <a:p>
            <a:pPr marL="457200" indent="-457200">
              <a:buFont typeface="+mj-lt"/>
              <a:buAutoNum type="arabicPeriod" startAt="2"/>
            </a:pPr>
            <a:r>
              <a:rPr lang="en-US" sz="2400" dirty="0">
                <a:latin typeface="標楷體" panose="03000509000000000000" pitchFamily="65" charset="-120"/>
                <a:ea typeface="標楷體" panose="03000509000000000000" pitchFamily="65" charset="-120"/>
                <a:cs typeface="新細明體" panose="02020500000000000000" pitchFamily="18" charset="-120"/>
              </a:rPr>
              <a:t>據資料二，全國人大常</a:t>
            </a:r>
            <a:r>
              <a:rPr lang="en-US" sz="2400" dirty="0">
                <a:latin typeface="標楷體" panose="03000509000000000000" pitchFamily="65" charset="-120"/>
                <a:ea typeface="標楷體" panose="03000509000000000000" pitchFamily="65" charset="-120"/>
                <a:cs typeface="Times New Roman" panose="02020603050405020304" pitchFamily="18" charset="0"/>
              </a:rPr>
              <a:t>委會在2007年該</a:t>
            </a:r>
            <a:r>
              <a:rPr lang="en-US" sz="2400" dirty="0">
                <a:latin typeface="標楷體" panose="03000509000000000000" pitchFamily="65" charset="-120"/>
                <a:ea typeface="標楷體" panose="03000509000000000000" pitchFamily="65" charset="-120"/>
                <a:cs typeface="新細明體" panose="02020500000000000000" pitchFamily="18" charset="-120"/>
              </a:rPr>
              <a:t>次會議中批准了香港的行政長官和立法會產生辦法多少項「循序漸進」式的修訂？內容是什麼？</a:t>
            </a: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14" name="Straight Connector 13"/>
          <p:cNvCxnSpPr/>
          <p:nvPr/>
        </p:nvCxnSpPr>
        <p:spPr>
          <a:xfrm>
            <a:off x="683895" y="620522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pic>
        <p:nvPicPr>
          <p:cNvPr id="277" name="Picture 755" descr="資料2_logo"/>
          <p:cNvPicPr>
            <a:picLocks noChangeAspect="1"/>
          </p:cNvPicPr>
          <p:nvPr/>
        </p:nvPicPr>
        <p:blipFill>
          <a:blip r:embed="rId4"/>
          <a:stretch>
            <a:fillRect/>
          </a:stretch>
        </p:blipFill>
        <p:spPr>
          <a:xfrm>
            <a:off x="457200" y="697865"/>
            <a:ext cx="1886585" cy="1148080"/>
          </a:xfrm>
          <a:prstGeom prst="rect">
            <a:avLst/>
          </a:prstGeom>
          <a:noFill/>
          <a:ln>
            <a:noFill/>
          </a:ln>
        </p:spPr>
      </p:pic>
      <p:sp>
        <p:nvSpPr>
          <p:cNvPr id="8" name="文字方塊 7">
            <a:extLst>
              <a:ext uri="{FF2B5EF4-FFF2-40B4-BE49-F238E27FC236}">
                <a16:creationId xmlns:a16="http://schemas.microsoft.com/office/drawing/2014/main" id="{DDDAC8E9-4CD1-47B7-9B6A-C9600B0D79EF}"/>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21</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dissolv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ssolv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dissolve">
                                      <p:cBhvr>
                                        <p:cTn id="21" dur="500"/>
                                        <p:tgtEl>
                                          <p:spTgt spid="13">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zh-TW" altLang="en-US" sz="3200" dirty="0">
                <a:latin typeface="標楷體" panose="03000509000000000000" pitchFamily="65" charset="-120"/>
                <a:ea typeface="標楷體" panose="03000509000000000000" pitchFamily="65" charset="-120"/>
              </a:rPr>
              <a:t>（續前）</a:t>
            </a:r>
          </a:p>
        </p:txBody>
      </p:sp>
      <p:sp>
        <p:nvSpPr>
          <p:cNvPr id="3" name="Text Placeholder 2"/>
          <p:cNvSpPr>
            <a:spLocks noGrp="1"/>
          </p:cNvSpPr>
          <p:nvPr>
            <p:ph type="body" orient="vert" idx="1"/>
          </p:nvPr>
        </p:nvSpPr>
        <p:spPr>
          <a:xfrm>
            <a:off x="456882" y="1628800"/>
            <a:ext cx="8229600" cy="4525963"/>
          </a:xfrm>
        </p:spPr>
        <p:txBody>
          <a:bodyPr vert="horz"/>
          <a:lstStyle/>
          <a:p>
            <a:pPr marL="0" indent="0">
              <a:buNone/>
            </a:pPr>
            <a:r>
              <a:rPr lang="en-US" dirty="0">
                <a:latin typeface="標楷體" panose="03000509000000000000" pitchFamily="65" charset="-120"/>
                <a:ea typeface="標楷體" panose="03000509000000000000" pitchFamily="65" charset="-120"/>
              </a:rPr>
              <a:t>3. </a:t>
            </a:r>
            <a:r>
              <a:rPr lang="en-US" dirty="0" err="1">
                <a:latin typeface="標楷體" panose="03000509000000000000" pitchFamily="65" charset="-120"/>
                <a:ea typeface="標楷體" panose="03000509000000000000" pitchFamily="65" charset="-120"/>
              </a:rPr>
              <a:t>行政長官和立法會產生辦法在該次會議獲</a:t>
            </a:r>
            <a:endParaRPr lang="en-US" dirty="0">
              <a:latin typeface="標楷體" panose="03000509000000000000" pitchFamily="65" charset="-120"/>
              <a:ea typeface="標楷體" panose="03000509000000000000" pitchFamily="65" charset="-120"/>
            </a:endParaRPr>
          </a:p>
          <a:p>
            <a:pPr marL="0" indent="0">
              <a:buNone/>
            </a:pPr>
            <a:r>
              <a:rPr lang="en-US" dirty="0">
                <a:latin typeface="標楷體" panose="03000509000000000000" pitchFamily="65" charset="-120"/>
                <a:ea typeface="標楷體" panose="03000509000000000000" pitchFamily="65" charset="-120"/>
              </a:rPr>
              <a:t>   </a:t>
            </a:r>
            <a:r>
              <a:rPr lang="en-US" dirty="0" err="1">
                <a:latin typeface="標楷體" panose="03000509000000000000" pitchFamily="65" charset="-120"/>
                <a:ea typeface="標楷體" panose="03000509000000000000" pitchFamily="65" charset="-120"/>
              </a:rPr>
              <a:t>批准進行修訂</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至今</a:t>
            </a:r>
            <a:r>
              <a:rPr lang="en-US" dirty="0" err="1">
                <a:latin typeface="標楷體" panose="03000509000000000000" pitchFamily="65" charset="-120"/>
                <a:ea typeface="標楷體" panose="03000509000000000000" pitchFamily="65" charset="-120"/>
              </a:rPr>
              <a:t>結果如何</a:t>
            </a:r>
            <a:r>
              <a:rPr lang="en-US" dirty="0">
                <a:latin typeface="標楷體" panose="03000509000000000000" pitchFamily="65" charset="-120"/>
                <a:ea typeface="標楷體" panose="03000509000000000000" pitchFamily="65" charset="-120"/>
              </a:rPr>
              <a:t>？</a:t>
            </a:r>
          </a:p>
          <a:p>
            <a:pPr marL="0" indent="0">
              <a:buNone/>
            </a:pPr>
            <a:endParaRPr lang="en-US" dirty="0">
              <a:latin typeface="標楷體" panose="03000509000000000000" pitchFamily="65" charset="-120"/>
              <a:ea typeface="標楷體" panose="03000509000000000000" pitchFamily="65" charset="-120"/>
            </a:endParaRPr>
          </a:p>
          <a:p>
            <a:pPr marL="0" indent="0">
              <a:buNone/>
            </a:pPr>
            <a:r>
              <a:rPr lang="en-US" dirty="0">
                <a:latin typeface="標楷體" panose="03000509000000000000" pitchFamily="65" charset="-120"/>
                <a:ea typeface="標楷體" panose="03000509000000000000" pitchFamily="65" charset="-120"/>
              </a:rPr>
              <a:t>4. 在2010年階段，你認為一般人對香港實行</a:t>
            </a:r>
          </a:p>
          <a:p>
            <a:pPr marL="0" indent="0">
              <a:buNone/>
            </a:pPr>
            <a:r>
              <a:rPr lang="en-US" dirty="0">
                <a:latin typeface="標楷體" panose="03000509000000000000" pitchFamily="65" charset="-120"/>
                <a:ea typeface="標楷體" panose="03000509000000000000" pitchFamily="65" charset="-120"/>
              </a:rPr>
              <a:t>  「雙普選」，</a:t>
            </a:r>
            <a:r>
              <a:rPr lang="en-US" dirty="0" err="1">
                <a:latin typeface="標楷體" panose="03000509000000000000" pitchFamily="65" charset="-120"/>
                <a:ea typeface="標楷體" panose="03000509000000000000" pitchFamily="65" charset="-120"/>
              </a:rPr>
              <a:t>應否感到樂觀</a:t>
            </a:r>
            <a:r>
              <a:rPr lang="en-US" dirty="0">
                <a:latin typeface="標楷體" panose="03000509000000000000" pitchFamily="65" charset="-120"/>
                <a:ea typeface="標楷體" panose="03000509000000000000" pitchFamily="65" charset="-120"/>
              </a:rPr>
              <a:t>？</a:t>
            </a:r>
          </a:p>
        </p:txBody>
      </p:sp>
      <p:cxnSp>
        <p:nvCxnSpPr>
          <p:cNvPr id="14" name="Straight Connector 13"/>
          <p:cNvCxnSpPr/>
          <p:nvPr/>
        </p:nvCxnSpPr>
        <p:spPr>
          <a:xfrm>
            <a:off x="683260" y="493331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683260" y="322389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6" name="文字方塊 5">
            <a:extLst>
              <a:ext uri="{FF2B5EF4-FFF2-40B4-BE49-F238E27FC236}">
                <a16:creationId xmlns:a16="http://schemas.microsoft.com/office/drawing/2014/main" id="{7C3FF1B8-4586-44B8-98F6-8346AA48DF12}"/>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1"/>
            <a:ext cx="7211144" cy="1143000"/>
          </a:xfrm>
        </p:spPr>
        <p:txBody>
          <a:bodyPr/>
          <a:lstStyle/>
          <a:p>
            <a:r>
              <a:rPr lang="en-US" sz="4000" dirty="0">
                <a:latin typeface="標楷體" panose="03000509000000000000" pitchFamily="65" charset="-120"/>
                <a:ea typeface="標楷體" panose="03000509000000000000" pitchFamily="65" charset="-120"/>
              </a:rPr>
              <a:t>「</a:t>
            </a:r>
            <a:r>
              <a:rPr lang="en-US" sz="4000" dirty="0" err="1">
                <a:latin typeface="標楷體" panose="03000509000000000000" pitchFamily="65" charset="-120"/>
                <a:ea typeface="標楷體" panose="03000509000000000000" pitchFamily="65" charset="-120"/>
              </a:rPr>
              <a:t>實際情況」有所變化</a:t>
            </a:r>
            <a:r>
              <a:rPr lang="en-US" sz="4000" dirty="0">
                <a:latin typeface="標楷體" panose="03000509000000000000" pitchFamily="65" charset="-120"/>
                <a:ea typeface="標楷體" panose="03000509000000000000" pitchFamily="65" charset="-120"/>
              </a:rPr>
              <a:t>？</a:t>
            </a:r>
          </a:p>
        </p:txBody>
      </p:sp>
      <p:sp>
        <p:nvSpPr>
          <p:cNvPr id="4" name="Text Placeholder 3"/>
          <p:cNvSpPr>
            <a:spLocks noGrp="1"/>
          </p:cNvSpPr>
          <p:nvPr>
            <p:ph type="body" orient="vert" idx="1"/>
          </p:nvPr>
        </p:nvSpPr>
        <p:spPr>
          <a:xfrm>
            <a:off x="539552" y="1103122"/>
            <a:ext cx="8229600" cy="3046214"/>
          </a:xfrm>
        </p:spPr>
        <p:txBody>
          <a:bodyPr vert="horz"/>
          <a:lstStyle/>
          <a:p>
            <a:pPr marL="0" indent="0">
              <a:lnSpc>
                <a:spcPct val="90000"/>
              </a:lnSpc>
              <a:spcBef>
                <a:spcPts val="20"/>
              </a:spcBef>
              <a:spcAft>
                <a:spcPts val="0"/>
              </a:spcAft>
              <a:buNone/>
            </a:pPr>
            <a:r>
              <a:rPr 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議認為，充分考慮了完善香港特別行政區有關選舉制度的現實需要和香港特別行政區的具體情況，就完善香港特別行政區選舉制度，推動適合香港特別行政區實際的民主政治制度發展，作出新的憲制性制度安排。這一制度安排，符合憲法規定和憲法原則，符合香港基本法，具有堅實的政治基礎和法治基礎，將確保實現以愛國者為主體的“港人治港”，有力保障香港“一國兩制”實踐行穩致遠。</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90000"/>
              </a:lnSpc>
              <a:spcBef>
                <a:spcPts val="20"/>
              </a:spcBef>
              <a:spcAft>
                <a:spcPts val="0"/>
              </a:spcAft>
              <a:buNone/>
            </a:pP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r">
              <a:lnSpc>
                <a:spcPct val="90000"/>
              </a:lnSpc>
              <a:spcBef>
                <a:spcPts val="20"/>
              </a:spcBef>
              <a:spcAft>
                <a:spcPts val="0"/>
              </a:spcAft>
              <a:buNone/>
            </a:pPr>
            <a:r>
              <a:rPr lang="zh-TW" altLang="en-US" sz="165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50" dirty="0">
                <a:latin typeface="Times New Roman" panose="02020603050405020304" pitchFamily="18" charset="0"/>
                <a:ea typeface="標楷體" panose="03000509000000000000" pitchFamily="65" charset="-120"/>
                <a:cs typeface="Times New Roman" panose="02020603050405020304" pitchFamily="18" charset="0"/>
              </a:rPr>
              <a:t>2021 </a:t>
            </a:r>
            <a:r>
              <a:rPr lang="zh-TW" altLang="en-US" sz="1650" dirty="0">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165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650" dirty="0">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1650" dirty="0">
                <a:latin typeface="Times New Roman" panose="02020603050405020304" pitchFamily="18" charset="0"/>
                <a:ea typeface="標楷體" panose="03000509000000000000" pitchFamily="65" charset="-120"/>
                <a:cs typeface="Times New Roman" panose="02020603050405020304" pitchFamily="18" charset="0"/>
              </a:rPr>
              <a:t>27 </a:t>
            </a:r>
            <a:r>
              <a:rPr lang="zh-TW" altLang="en-US" sz="1650" dirty="0">
                <a:latin typeface="Times New Roman" panose="02020603050405020304" pitchFamily="18" charset="0"/>
                <a:ea typeface="標楷體" panose="03000509000000000000" pitchFamily="65" charset="-120"/>
                <a:cs typeface="Times New Roman" panose="02020603050405020304" pitchFamily="18" charset="0"/>
              </a:rPr>
              <a:t>日至 </a:t>
            </a:r>
            <a:r>
              <a:rPr lang="en-US" altLang="zh-TW" sz="1650" dirty="0">
                <a:latin typeface="Times New Roman" panose="02020603050405020304" pitchFamily="18" charset="0"/>
                <a:ea typeface="標楷體" panose="03000509000000000000" pitchFamily="65" charset="-120"/>
                <a:cs typeface="Times New Roman" panose="02020603050405020304" pitchFamily="18" charset="0"/>
              </a:rPr>
              <a:t>28 </a:t>
            </a:r>
            <a:r>
              <a:rPr lang="zh-TW" altLang="en-US" sz="1650" dirty="0">
                <a:latin typeface="Times New Roman" panose="02020603050405020304" pitchFamily="18" charset="0"/>
                <a:ea typeface="標楷體" panose="03000509000000000000" pitchFamily="65" charset="-120"/>
                <a:cs typeface="Times New Roman" panose="02020603050405020304" pitchFamily="18" charset="0"/>
              </a:rPr>
              <a:t>日，第十三屆全國人民代表大 會常務委員會第二十六次會議）</a:t>
            </a:r>
            <a:endParaRPr lang="en-US" sz="165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73743878" name="Content Placeholder 1073743877" descr="資料3_logo"/>
          <p:cNvPicPr>
            <a:picLocks noGrp="1" noChangeAspect="1"/>
          </p:cNvPicPr>
          <p:nvPr>
            <p:ph idx="4294967295"/>
          </p:nvPr>
        </p:nvPicPr>
        <p:blipFill>
          <a:blip r:embed="rId2"/>
          <a:stretch>
            <a:fillRect/>
          </a:stretch>
        </p:blipFill>
        <p:spPr>
          <a:xfrm>
            <a:off x="107504" y="23331"/>
            <a:ext cx="2084705" cy="1271270"/>
          </a:xfrm>
          <a:prstGeom prst="rect">
            <a:avLst/>
          </a:prstGeom>
          <a:noFill/>
          <a:ln w="9525">
            <a:noFill/>
          </a:ln>
        </p:spPr>
      </p:pic>
      <p:sp>
        <p:nvSpPr>
          <p:cNvPr id="3" name="Text Box 2"/>
          <p:cNvSpPr txBox="1"/>
          <p:nvPr/>
        </p:nvSpPr>
        <p:spPr>
          <a:xfrm>
            <a:off x="323528" y="4149336"/>
            <a:ext cx="8140065" cy="3138170"/>
          </a:xfrm>
          <a:prstGeom prst="rect">
            <a:avLst/>
          </a:prstGeom>
          <a:noFill/>
        </p:spPr>
        <p:txBody>
          <a:bodyPr wrap="square" rtlCol="0">
            <a:spAutoFit/>
          </a:bodyPr>
          <a:lstStyle/>
          <a:p>
            <a:pPr marL="457200" indent="-457200">
              <a:buFont typeface="+mj-lt"/>
              <a:buAutoNum type="arabicPeriod"/>
            </a:pPr>
            <a:r>
              <a:rPr lang="en-US" sz="2400" dirty="0" err="1">
                <a:latin typeface="標楷體" panose="03000509000000000000" pitchFamily="65" charset="-120"/>
                <a:ea typeface="標楷體" panose="03000509000000000000" pitchFamily="65" charset="-120"/>
                <a:cs typeface="新細明體" panose="02020500000000000000" pitchFamily="18" charset="-120"/>
              </a:rPr>
              <a:t>據資料三，全國人大常委會在此次會議中，就香港的</a:t>
            </a:r>
            <a:r>
              <a:rPr lang="zh-TW" altLang="zh-TW" sz="2400" dirty="0">
                <a:latin typeface="標楷體" panose="03000509000000000000" pitchFamily="65" charset="-120"/>
                <a:ea typeface="標楷體" panose="03000509000000000000" pitchFamily="65" charset="-120"/>
                <a:cs typeface="新細明體" panose="02020500000000000000" pitchFamily="18" charset="-120"/>
              </a:rPr>
              <a:t>選舉制度</a:t>
            </a:r>
            <a:r>
              <a:rPr lang="en-US" sz="2400" dirty="0" err="1">
                <a:latin typeface="標楷體" panose="03000509000000000000" pitchFamily="65" charset="-120"/>
                <a:ea typeface="標楷體" panose="03000509000000000000" pitchFamily="65" charset="-120"/>
                <a:cs typeface="新細明體" panose="02020500000000000000" pitchFamily="18" charset="-120"/>
              </a:rPr>
              <a:t>辦法，強調要堅持什麼原則</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a:p>
            <a:r>
              <a:rPr lang="en-US" sz="2400" dirty="0">
                <a:latin typeface="標楷體" panose="03000509000000000000" pitchFamily="65" charset="-120"/>
                <a:ea typeface="標楷體" panose="03000509000000000000" pitchFamily="65" charset="-120"/>
                <a:cs typeface="新細明體" panose="02020500000000000000" pitchFamily="18" charset="-120"/>
              </a:rPr>
              <a:t>2. </a:t>
            </a:r>
            <a:r>
              <a:rPr lang="en-US" sz="2400" dirty="0" err="1">
                <a:latin typeface="標楷體" panose="03000509000000000000" pitchFamily="65" charset="-120"/>
                <a:ea typeface="標楷體" panose="03000509000000000000" pitchFamily="65" charset="-120"/>
                <a:cs typeface="新細明體" panose="02020500000000000000" pitchFamily="18" charset="-120"/>
              </a:rPr>
              <a:t>這個會議提出了什麼理由</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endParaRPr lang="en-US" sz="2400" dirty="0">
              <a:latin typeface="標楷體" panose="03000509000000000000" pitchFamily="65" charset="-120"/>
              <a:ea typeface="標楷體" panose="03000509000000000000" pitchFamily="65" charset="-120"/>
              <a:cs typeface="新細明體" panose="02020500000000000000" pitchFamily="18" charset="-120"/>
            </a:endParaRPr>
          </a:p>
          <a:p>
            <a:r>
              <a:rPr lang="en-US" sz="2400" dirty="0">
                <a:latin typeface="標楷體" panose="03000509000000000000" pitchFamily="65" charset="-120"/>
                <a:ea typeface="標楷體" panose="03000509000000000000" pitchFamily="65" charset="-120"/>
                <a:cs typeface="新細明體" panose="02020500000000000000" pitchFamily="18" charset="-120"/>
              </a:rPr>
              <a:t>3. </a:t>
            </a:r>
            <a:r>
              <a:rPr lang="en-US" sz="2400" dirty="0" err="1">
                <a:latin typeface="標楷體" panose="03000509000000000000" pitchFamily="65" charset="-120"/>
                <a:ea typeface="標楷體" panose="03000509000000000000" pitchFamily="65" charset="-120"/>
                <a:cs typeface="新細明體" panose="02020500000000000000" pitchFamily="18" charset="-120"/>
              </a:rPr>
              <a:t>你認為這些理由充分嗎</a:t>
            </a:r>
            <a:r>
              <a:rPr lang="en-US" sz="2400" dirty="0">
                <a:latin typeface="標楷體" panose="03000509000000000000" pitchFamily="65" charset="-120"/>
                <a:ea typeface="標楷體" panose="03000509000000000000" pitchFamily="65" charset="-120"/>
                <a:cs typeface="新細明體" panose="02020500000000000000" pitchFamily="18" charset="-120"/>
              </a:rPr>
              <a:t>？</a:t>
            </a:r>
            <a:endParaRPr lang="en-US" dirty="0">
              <a:latin typeface="標楷體" panose="03000509000000000000" pitchFamily="65" charset="-120"/>
              <a:ea typeface="標楷體" panose="03000509000000000000" pitchFamily="65" charset="-120"/>
            </a:endParaRPr>
          </a:p>
          <a:p>
            <a:endParaRPr lang="en-US" dirty="0">
              <a:latin typeface="標楷體" panose="03000509000000000000" pitchFamily="65" charset="-120"/>
              <a:ea typeface="標楷體" panose="03000509000000000000" pitchFamily="65" charset="-120"/>
            </a:endParaRPr>
          </a:p>
          <a:p>
            <a:endParaRPr lang="en-US" dirty="0">
              <a:latin typeface="標楷體" panose="03000509000000000000" pitchFamily="65" charset="-120"/>
              <a:ea typeface="標楷體" panose="03000509000000000000" pitchFamily="65" charset="-120"/>
            </a:endParaRPr>
          </a:p>
          <a:p>
            <a:endParaRPr lang="en-US" dirty="0">
              <a:latin typeface="標楷體" panose="03000509000000000000" pitchFamily="65" charset="-120"/>
              <a:ea typeface="標楷體" panose="03000509000000000000" pitchFamily="65" charset="-120"/>
            </a:endParaRPr>
          </a:p>
        </p:txBody>
      </p:sp>
      <p:cxnSp>
        <p:nvCxnSpPr>
          <p:cNvPr id="14" name="Straight Connector 13"/>
          <p:cNvCxnSpPr>
            <a:cxnSpLocks/>
          </p:cNvCxnSpPr>
          <p:nvPr/>
        </p:nvCxnSpPr>
        <p:spPr>
          <a:xfrm>
            <a:off x="909955" y="6741368"/>
            <a:ext cx="768731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909955" y="596519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909955" y="526288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文字方塊 8">
            <a:extLst>
              <a:ext uri="{FF2B5EF4-FFF2-40B4-BE49-F238E27FC236}">
                <a16:creationId xmlns:a16="http://schemas.microsoft.com/office/drawing/2014/main" id="{F18A4E0C-6EEA-435D-B87B-AA3DE953CA12}"/>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878"/>
                                        </p:tgtEl>
                                        <p:attrNameLst>
                                          <p:attrName>style.visibility</p:attrName>
                                        </p:attrNameLst>
                                      </p:cBhvr>
                                      <p:to>
                                        <p:strVal val="visible"/>
                                      </p:to>
                                    </p:set>
                                    <p:animEffect transition="in" filter="dissolve">
                                      <p:cBhvr>
                                        <p:cTn id="7" dur="500"/>
                                        <p:tgtEl>
                                          <p:spTgt spid="10737438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Par">
                                  <p:stCondLst>
                                    <p:cond delay="0"/>
                                  </p:stCondLst>
                                  <p:childTnLst>
                                    <p:set>
                                      <p:cBhvr>
                                        <p:cTn id="30" dur="500"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orient="vert" idx="1"/>
          </p:nvPr>
        </p:nvSpPr>
        <p:spPr>
          <a:xfrm>
            <a:off x="319088" y="1600200"/>
            <a:ext cx="8229600" cy="4525963"/>
          </a:xfrm>
        </p:spPr>
        <p:txBody>
          <a:bodyPr vert="horz"/>
          <a:lstStyle/>
          <a:p>
            <a:pPr marL="514350" indent="-514350">
              <a:buAutoNum type="arabicPeriod"/>
            </a:pPr>
            <a:r>
              <a:rPr lang="en-US" sz="2800" dirty="0" err="1">
                <a:latin typeface="標楷體" panose="03000509000000000000" pitchFamily="65" charset="-120"/>
                <a:ea typeface="標楷體" panose="03000509000000000000" pitchFamily="65" charset="-120"/>
                <a:cs typeface="+mj-ea"/>
              </a:rPr>
              <a:t>既堅持行政長官要愛國愛港，又主張普選行政長官，有矛盾嗎</a:t>
            </a:r>
            <a:r>
              <a:rPr lang="en-US" sz="2800" dirty="0">
                <a:latin typeface="標楷體" panose="03000509000000000000" pitchFamily="65" charset="-120"/>
                <a:ea typeface="標楷體" panose="03000509000000000000" pitchFamily="65" charset="-120"/>
                <a:cs typeface="+mj-ea"/>
              </a:rPr>
              <a:t>？</a:t>
            </a:r>
          </a:p>
          <a:p>
            <a:pPr marL="0" indent="0">
              <a:buNone/>
            </a:pPr>
            <a:endParaRPr lang="en-US" sz="2800" dirty="0">
              <a:latin typeface="標楷體" panose="03000509000000000000" pitchFamily="65" charset="-120"/>
              <a:ea typeface="標楷體" panose="03000509000000000000" pitchFamily="65" charset="-120"/>
              <a:cs typeface="+mj-ea"/>
            </a:endParaRPr>
          </a:p>
          <a:p>
            <a:pPr marL="0" indent="0">
              <a:buNone/>
            </a:pPr>
            <a:r>
              <a:rPr lang="en-US" sz="2800" dirty="0">
                <a:latin typeface="標楷體" panose="03000509000000000000" pitchFamily="65" charset="-120"/>
                <a:ea typeface="標楷體" panose="03000509000000000000" pitchFamily="65" charset="-120"/>
                <a:cs typeface="+mj-ea"/>
              </a:rPr>
              <a:t>2. 「</a:t>
            </a:r>
            <a:r>
              <a:rPr lang="en-US" sz="2800" dirty="0" err="1">
                <a:latin typeface="標楷體" panose="03000509000000000000" pitchFamily="65" charset="-120"/>
                <a:ea typeface="標楷體" panose="03000509000000000000" pitchFamily="65" charset="-120"/>
                <a:cs typeface="+mj-ea"/>
              </a:rPr>
              <a:t>行政長官普選辦法必須為此提供相應的制度保</a:t>
            </a:r>
            <a:r>
              <a:rPr lang="en-US" sz="2800" dirty="0">
                <a:latin typeface="標楷體" panose="03000509000000000000" pitchFamily="65" charset="-120"/>
                <a:ea typeface="標楷體" panose="03000509000000000000" pitchFamily="65" charset="-120"/>
                <a:cs typeface="+mj-ea"/>
              </a:rPr>
              <a:t> </a:t>
            </a:r>
          </a:p>
          <a:p>
            <a:pPr marL="0" indent="0">
              <a:buNone/>
            </a:pPr>
            <a:r>
              <a:rPr lang="en-US" sz="2800" dirty="0">
                <a:latin typeface="標楷體" panose="03000509000000000000" pitchFamily="65" charset="-120"/>
                <a:ea typeface="標楷體" panose="03000509000000000000" pitchFamily="65" charset="-120"/>
                <a:cs typeface="+mj-ea"/>
              </a:rPr>
              <a:t>   障」。</a:t>
            </a:r>
            <a:r>
              <a:rPr lang="en-US" sz="2800" dirty="0" err="1">
                <a:latin typeface="標楷體" panose="03000509000000000000" pitchFamily="65" charset="-120"/>
                <a:ea typeface="標楷體" panose="03000509000000000000" pitchFamily="65" charset="-120"/>
                <a:cs typeface="+mj-ea"/>
              </a:rPr>
              <a:t>可以嗎</a:t>
            </a:r>
            <a:r>
              <a:rPr lang="zh-TW" altLang="en-US" sz="2800" dirty="0">
                <a:latin typeface="標楷體" panose="03000509000000000000" pitchFamily="65" charset="-120"/>
                <a:ea typeface="標楷體" panose="03000509000000000000" pitchFamily="65" charset="-120"/>
                <a:cs typeface="+mj-ea"/>
              </a:rPr>
              <a:t>？</a:t>
            </a:r>
            <a:endParaRPr lang="en-US" sz="2800" dirty="0">
              <a:latin typeface="標楷體" panose="03000509000000000000" pitchFamily="65" charset="-120"/>
              <a:ea typeface="標楷體" panose="03000509000000000000" pitchFamily="65" charset="-120"/>
              <a:cs typeface="+mj-ea"/>
            </a:endParaRPr>
          </a:p>
          <a:p>
            <a:pPr marL="0" indent="0">
              <a:buNone/>
            </a:pPr>
            <a:endParaRPr lang="en-US" sz="2800" dirty="0">
              <a:latin typeface="標楷體" panose="03000509000000000000" pitchFamily="65" charset="-120"/>
              <a:ea typeface="標楷體" panose="03000509000000000000" pitchFamily="65" charset="-120"/>
              <a:cs typeface="+mj-ea"/>
            </a:endParaRPr>
          </a:p>
          <a:p>
            <a:pPr marL="0" indent="0">
              <a:buNone/>
            </a:pPr>
            <a:r>
              <a:rPr lang="en-US" sz="2800" dirty="0">
                <a:latin typeface="標楷體" panose="03000509000000000000" pitchFamily="65" charset="-120"/>
                <a:ea typeface="標楷體" panose="03000509000000000000" pitchFamily="65" charset="-120"/>
                <a:cs typeface="+mj-ea"/>
              </a:rPr>
              <a:t>3. </a:t>
            </a:r>
            <a:r>
              <a:rPr lang="en-US" sz="2800" dirty="0" err="1">
                <a:latin typeface="標楷體" panose="03000509000000000000" pitchFamily="65" charset="-120"/>
                <a:ea typeface="標楷體" panose="03000509000000000000" pitchFamily="65" charset="-120"/>
                <a:cs typeface="+mj-ea"/>
              </a:rPr>
              <a:t>如果普選產生了對國家利益不利的人當選行政長</a:t>
            </a:r>
            <a:endParaRPr lang="en-US" sz="2800" dirty="0">
              <a:latin typeface="標楷體" panose="03000509000000000000" pitchFamily="65" charset="-120"/>
              <a:ea typeface="標楷體" panose="03000509000000000000" pitchFamily="65" charset="-120"/>
              <a:cs typeface="+mj-ea"/>
            </a:endParaRPr>
          </a:p>
          <a:p>
            <a:pPr marL="0" indent="0">
              <a:buNone/>
            </a:pPr>
            <a:r>
              <a:rPr lang="en-US" sz="2800" dirty="0">
                <a:latin typeface="標楷體" panose="03000509000000000000" pitchFamily="65" charset="-120"/>
                <a:ea typeface="標楷體" panose="03000509000000000000" pitchFamily="65" charset="-120"/>
                <a:cs typeface="+mj-ea"/>
              </a:rPr>
              <a:t>   </a:t>
            </a:r>
            <a:r>
              <a:rPr lang="en-US" sz="2800" dirty="0" err="1">
                <a:latin typeface="標楷體" panose="03000509000000000000" pitchFamily="65" charset="-120"/>
                <a:ea typeface="標楷體" panose="03000509000000000000" pitchFamily="65" charset="-120"/>
                <a:cs typeface="+mj-ea"/>
              </a:rPr>
              <a:t>官，有何後果</a:t>
            </a:r>
            <a:r>
              <a:rPr lang="en-US" sz="2800" dirty="0">
                <a:latin typeface="標楷體" panose="03000509000000000000" pitchFamily="65" charset="-120"/>
                <a:ea typeface="標楷體" panose="03000509000000000000" pitchFamily="65" charset="-120"/>
                <a:cs typeface="+mj-ea"/>
              </a:rPr>
              <a:t>？</a:t>
            </a:r>
          </a:p>
        </p:txBody>
      </p:sp>
      <p:grpSp>
        <p:nvGrpSpPr>
          <p:cNvPr id="1073743928" name="Group 1073743927"/>
          <p:cNvGrpSpPr/>
          <p:nvPr/>
        </p:nvGrpSpPr>
        <p:grpSpPr>
          <a:xfrm>
            <a:off x="319405" y="80010"/>
            <a:ext cx="8176543" cy="1520190"/>
            <a:chOff x="1810" y="43784"/>
            <a:chExt cx="9876" cy="1577"/>
          </a:xfrm>
        </p:grpSpPr>
        <p:pic>
          <p:nvPicPr>
            <p:cNvPr id="1073743363" name="Picture 1073743362" descr="活動1_logo"/>
            <p:cNvPicPr>
              <a:picLocks noChangeAspect="1"/>
            </p:cNvPicPr>
            <p:nvPr/>
          </p:nvPicPr>
          <p:blipFill>
            <a:blip r:embed="rId2"/>
            <a:stretch>
              <a:fillRect/>
            </a:stretch>
          </p:blipFill>
          <p:spPr>
            <a:xfrm>
              <a:off x="1810" y="43784"/>
              <a:ext cx="1700" cy="1577"/>
            </a:xfrm>
            <a:prstGeom prst="rect">
              <a:avLst/>
            </a:prstGeom>
            <a:noFill/>
            <a:ln w="9525">
              <a:noFill/>
            </a:ln>
          </p:spPr>
        </p:pic>
        <p:sp>
          <p:nvSpPr>
            <p:cNvPr id="1073743592" name="Text Box 1073743591"/>
            <p:cNvSpPr txBox="1"/>
            <p:nvPr/>
          </p:nvSpPr>
          <p:spPr>
            <a:xfrm>
              <a:off x="3600" y="44145"/>
              <a:ext cx="8086" cy="1148"/>
            </a:xfrm>
            <a:prstGeom prst="rect">
              <a:avLst/>
            </a:prstGeom>
            <a:noFill/>
            <a:ln w="9525">
              <a:noFill/>
            </a:ln>
          </p:spPr>
          <p:txBody>
            <a:bodyPr vert="horz" wrap="square" anchor="t">
              <a:spAutoFit/>
            </a:bodyPr>
            <a:lstStyle/>
            <a:p>
              <a:pPr algn="just"/>
              <a:r>
                <a:rPr lang="en-US" sz="2400" dirty="0">
                  <a:latin typeface="標楷體" panose="03000509000000000000" pitchFamily="65" charset="-120"/>
                  <a:ea typeface="標楷體" panose="03000509000000000000" pitchFamily="65" charset="-120"/>
                </a:rPr>
                <a:t>請分為4人一組，再閱讀上面資料三，然後嘗試</a:t>
              </a:r>
              <a:r>
                <a:rPr lang="en-US" sz="2400" dirty="0">
                  <a:solidFill>
                    <a:srgbClr val="FF0000"/>
                  </a:solidFill>
                  <a:latin typeface="標楷體" panose="03000509000000000000" pitchFamily="65" charset="-120"/>
                  <a:ea typeface="標楷體" panose="03000509000000000000" pitchFamily="65" charset="-120"/>
                </a:rPr>
                <a:t>從不同角度</a:t>
              </a:r>
              <a:r>
                <a:rPr lang="en-US" sz="2400" dirty="0">
                  <a:latin typeface="標楷體" panose="03000509000000000000" pitchFamily="65" charset="-120"/>
                  <a:ea typeface="標楷體" panose="03000509000000000000" pitchFamily="65" charset="-120"/>
                </a:rPr>
                <a:t>討論以下的題目。</a:t>
              </a:r>
            </a:p>
            <a:p>
              <a:endParaRPr lang="en-US" dirty="0">
                <a:latin typeface="標楷體" panose="03000509000000000000" pitchFamily="65" charset="-120"/>
                <a:ea typeface="標楷體" panose="03000509000000000000" pitchFamily="65" charset="-120"/>
              </a:endParaRPr>
            </a:p>
          </p:txBody>
        </p:sp>
      </p:grpSp>
      <p:cxnSp>
        <p:nvCxnSpPr>
          <p:cNvPr id="5" name="Straight Connector 4"/>
          <p:cNvCxnSpPr/>
          <p:nvPr/>
        </p:nvCxnSpPr>
        <p:spPr>
          <a:xfrm>
            <a:off x="545465" y="29972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45465" y="442404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45465" y="5908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文字方塊 8">
            <a:extLst>
              <a:ext uri="{FF2B5EF4-FFF2-40B4-BE49-F238E27FC236}">
                <a16:creationId xmlns:a16="http://schemas.microsoft.com/office/drawing/2014/main" id="{BDA497B3-06F5-4A81-A099-8F9A55B31490}"/>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clickPar">
                                  <p:stCondLst>
                                    <p:cond delay="0"/>
                                  </p:stCondLst>
                                  <p:childTnLst>
                                    <p:set>
                                      <p:cBhvr>
                                        <p:cTn id="6" dur="500"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dissolve">
                                      <p:cBhvr>
                                        <p:cTn id="35" dur="500"/>
                                        <p:tgtEl>
                                          <p:spTgt spid="4">
                                            <p:txEl>
                                              <p:pRg st="6" end="6"/>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80645" y="1466215"/>
            <a:ext cx="9243695" cy="4979035"/>
          </a:xfrm>
          <a:prstGeom prst="rect">
            <a:avLst/>
          </a:prstGeom>
        </p:spPr>
      </p:pic>
      <p:pic>
        <p:nvPicPr>
          <p:cNvPr id="409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orient="vert" idx="1"/>
          </p:nvPr>
        </p:nvSpPr>
        <p:spPr>
          <a:xfrm>
            <a:off x="582930" y="1827649"/>
            <a:ext cx="8154670" cy="4845685"/>
          </a:xfrm>
        </p:spPr>
        <p:txBody>
          <a:bodyPr vert="horz"/>
          <a:lstStyle/>
          <a:p>
            <a:pPr marL="0" indent="0">
              <a:buNone/>
            </a:pPr>
            <a:r>
              <a:rPr lang="zh-TW" altLang="en-US" sz="3000" dirty="0">
                <a:latin typeface="Wingdings" panose="05000000000000000000" charset="0"/>
                <a:ea typeface="標楷體" panose="03000509000000000000" pitchFamily="65" charset="-120"/>
                <a:sym typeface="+mn-ea"/>
              </a:rPr>
              <a:t>《基本法》訂定了香港最終達至行政長官與全部立法會議員由普選產生的目標，尚要多久才可達成，實在難以預料。過去十年出現不少社會事件，相信是改變了香港的「實際情況」，使「循序漸進」達至雙普選目標的步伐要拖慢了。生活在仍未有雙普選的特區政府之下的香港市民，又是否享有自由、法治與人權呢？</a:t>
            </a:r>
          </a:p>
          <a:p>
            <a:endParaRPr lang="en-US" dirty="0"/>
          </a:p>
        </p:txBody>
      </p:sp>
      <p:sp>
        <p:nvSpPr>
          <p:cNvPr id="2" name="Title 1"/>
          <p:cNvSpPr>
            <a:spLocks noGrp="1"/>
          </p:cNvSpPr>
          <p:nvPr>
            <p:ph type="title"/>
          </p:nvPr>
        </p:nvSpPr>
        <p:spPr>
          <a:xfrm>
            <a:off x="222250" y="137478"/>
            <a:ext cx="8229600" cy="1143000"/>
          </a:xfrm>
        </p:spPr>
        <p:txBody>
          <a:bodyPr/>
          <a:lstStyle/>
          <a:p>
            <a:pPr algn="l"/>
            <a:r>
              <a:rPr lang="en-US" sz="3600" dirty="0">
                <a:latin typeface="標楷體" panose="03000509000000000000" pitchFamily="65" charset="-120"/>
                <a:ea typeface="標楷體" panose="03000509000000000000" pitchFamily="65" charset="-120"/>
              </a:rPr>
              <a:t>	   	</a:t>
            </a:r>
            <a:r>
              <a:rPr lang="en-US" dirty="0" err="1">
                <a:latin typeface="標楷體" panose="03000509000000000000" pitchFamily="65" charset="-120"/>
                <a:ea typeface="標楷體" panose="03000509000000000000" pitchFamily="65" charset="-120"/>
              </a:rPr>
              <a:t>普選與良</a:t>
            </a:r>
            <a:r>
              <a:rPr lang="zh-TW" altLang="en-US" dirty="0">
                <a:latin typeface="標楷體" panose="03000509000000000000" pitchFamily="65" charset="-120"/>
                <a:ea typeface="標楷體" panose="03000509000000000000" pitchFamily="65" charset="-120"/>
              </a:rPr>
              <a:t>好管</a:t>
            </a:r>
            <a:r>
              <a:rPr lang="en-US" dirty="0">
                <a:latin typeface="標楷體" panose="03000509000000000000" pitchFamily="65" charset="-120"/>
                <a:ea typeface="標楷體" panose="03000509000000000000" pitchFamily="65" charset="-120"/>
              </a:rPr>
              <a:t>治</a:t>
            </a:r>
          </a:p>
        </p:txBody>
      </p:sp>
      <p:grpSp>
        <p:nvGrpSpPr>
          <p:cNvPr id="4" name="Group 3"/>
          <p:cNvGrpSpPr/>
          <p:nvPr/>
        </p:nvGrpSpPr>
        <p:grpSpPr>
          <a:xfrm>
            <a:off x="-78105" y="46355"/>
            <a:ext cx="1315085" cy="1064260"/>
            <a:chOff x="995" y="835"/>
            <a:chExt cx="2888" cy="2185"/>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3</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sp>
        <p:nvSpPr>
          <p:cNvPr id="11" name="文字方塊 10">
            <a:extLst>
              <a:ext uri="{FF2B5EF4-FFF2-40B4-BE49-F238E27FC236}">
                <a16:creationId xmlns:a16="http://schemas.microsoft.com/office/drawing/2014/main" id="{00A15B4D-37A4-4E06-A16E-999C9DA18958}"/>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政務司司長談香港的核心價值</a:t>
            </a:r>
            <a:endParaRPr lang="en-US" dirty="0">
              <a:latin typeface="標楷體" panose="03000509000000000000" pitchFamily="65" charset="-120"/>
              <a:ea typeface="標楷體" panose="03000509000000000000" pitchFamily="65" charset="-120"/>
            </a:endParaRPr>
          </a:p>
        </p:txBody>
      </p:sp>
      <p:sp>
        <p:nvSpPr>
          <p:cNvPr id="4" name="Text Placeholder 3"/>
          <p:cNvSpPr>
            <a:spLocks noGrp="1"/>
          </p:cNvSpPr>
          <p:nvPr>
            <p:ph type="body" orient="vert" idx="1"/>
          </p:nvPr>
        </p:nvSpPr>
        <p:spPr>
          <a:xfrm>
            <a:off x="457200" y="1600200"/>
            <a:ext cx="8435280" cy="3909060"/>
          </a:xfrm>
        </p:spPr>
        <p:txBody>
          <a:bodyPr vert="horz"/>
          <a:lstStyle/>
          <a:p>
            <a:pPr marL="0" indent="0">
              <a:buNone/>
            </a:pPr>
            <a:r>
              <a:rPr lang="en-US" dirty="0">
                <a:latin typeface="標楷體" panose="03000509000000000000" pitchFamily="65" charset="-120"/>
                <a:ea typeface="標楷體" panose="03000509000000000000" pitchFamily="65" charset="-120"/>
                <a:cs typeface="標楷體" panose="03000509000000000000" pitchFamily="65" charset="-120"/>
              </a:rPr>
              <a:t>法治、人權、自由、司法獨立、包容、開放及多元是香港特區的核心價值。或許香港沒有西方民主的全面外貌，但事實上香港長久以來一直不折不扣地享有真正及實質的自由。</a:t>
            </a:r>
          </a:p>
          <a:p>
            <a:pPr marL="0" indent="0">
              <a:lnSpc>
                <a:spcPts val="900"/>
              </a:lnSpc>
              <a:spcBef>
                <a:spcPts val="0"/>
              </a:spcBef>
              <a:buNone/>
            </a:pPr>
            <a:r>
              <a:rPr lang="en-US" sz="2800" dirty="0">
                <a:latin typeface="標楷體" panose="03000509000000000000" pitchFamily="65" charset="-120"/>
                <a:ea typeface="標楷體" panose="03000509000000000000" pitchFamily="65" charset="-120"/>
                <a:cs typeface="標楷體" panose="03000509000000000000" pitchFamily="65" charset="-120"/>
              </a:rPr>
              <a:t>  </a:t>
            </a:r>
          </a:p>
          <a:p>
            <a:pPr marL="0" indent="0">
              <a:lnSpc>
                <a:spcPct val="110000"/>
              </a:lnSpc>
              <a:buNone/>
            </a:pPr>
            <a:endParaRPr lang="en-US" sz="2000" i="1" dirty="0">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110000"/>
              </a:lnSpc>
              <a:buNone/>
            </a:pPr>
            <a:r>
              <a:rPr lang="en-US" sz="1900" i="1" dirty="0" err="1">
                <a:latin typeface="標楷體" panose="03000509000000000000" pitchFamily="65" charset="-120"/>
                <a:ea typeface="標楷體" panose="03000509000000000000" pitchFamily="65" charset="-120"/>
                <a:cs typeface="Times New Roman" panose="02020603050405020304" pitchFamily="18" charset="0"/>
              </a:rPr>
              <a:t>張建宗</a:t>
            </a:r>
            <a:r>
              <a:rPr lang="en-US" sz="1900" i="1" dirty="0">
                <a:latin typeface="標楷體" panose="03000509000000000000" pitchFamily="65" charset="-120"/>
                <a:ea typeface="標楷體" panose="03000509000000000000" pitchFamily="65" charset="-120"/>
                <a:cs typeface="Times New Roman" panose="02020603050405020304" pitchFamily="18" charset="0"/>
              </a:rPr>
              <a:t>. </a:t>
            </a:r>
            <a:r>
              <a:rPr lang="en-US" sz="1900" i="1" dirty="0" err="1">
                <a:latin typeface="標楷體" panose="03000509000000000000" pitchFamily="65" charset="-120"/>
                <a:ea typeface="標楷體" panose="03000509000000000000" pitchFamily="65" charset="-120"/>
                <a:cs typeface="Times New Roman" panose="02020603050405020304" pitchFamily="18" charset="0"/>
              </a:rPr>
              <a:t>沉著應對</a:t>
            </a:r>
            <a:r>
              <a:rPr lang="en-US" sz="1900" i="1" dirty="0">
                <a:latin typeface="標楷體" panose="03000509000000000000" pitchFamily="65" charset="-120"/>
                <a:ea typeface="標楷體" panose="03000509000000000000" pitchFamily="65" charset="-120"/>
                <a:cs typeface="Times New Roman" panose="02020603050405020304" pitchFamily="18" charset="0"/>
              </a:rPr>
              <a:t> </a:t>
            </a:r>
            <a:r>
              <a:rPr lang="en-US" sz="1900" i="1" dirty="0" err="1">
                <a:latin typeface="標楷體" panose="03000509000000000000" pitchFamily="65" charset="-120"/>
                <a:ea typeface="標楷體" panose="03000509000000000000" pitchFamily="65" charset="-120"/>
                <a:cs typeface="Times New Roman" panose="02020603050405020304" pitchFamily="18" charset="0"/>
              </a:rPr>
              <a:t>重建互信</a:t>
            </a:r>
            <a:r>
              <a:rPr lang="en-US" sz="1900" i="1" dirty="0">
                <a:latin typeface="標楷體" panose="03000509000000000000" pitchFamily="65" charset="-120"/>
                <a:ea typeface="標楷體" panose="03000509000000000000" pitchFamily="65" charset="-120"/>
                <a:cs typeface="Times New Roman" panose="02020603050405020304" pitchFamily="18" charset="0"/>
              </a:rPr>
              <a:t> </a:t>
            </a:r>
            <a:r>
              <a:rPr lang="en-US" sz="1900" i="1" dirty="0" err="1">
                <a:latin typeface="標楷體" panose="03000509000000000000" pitchFamily="65" charset="-120"/>
                <a:ea typeface="標楷體" panose="03000509000000000000" pitchFamily="65" charset="-120"/>
                <a:cs typeface="Times New Roman" panose="02020603050405020304" pitchFamily="18" charset="0"/>
              </a:rPr>
              <a:t>走出逆境</a:t>
            </a:r>
            <a:r>
              <a:rPr lang="en-US" sz="1900" i="1" dirty="0">
                <a:latin typeface="標楷體" panose="03000509000000000000" pitchFamily="65" charset="-120"/>
                <a:ea typeface="標楷體" panose="03000509000000000000" pitchFamily="65" charset="-120"/>
                <a:cs typeface="Times New Roman" panose="02020603050405020304" pitchFamily="18" charset="0"/>
              </a:rPr>
              <a:t>. </a:t>
            </a:r>
            <a:r>
              <a:rPr lang="en-US" sz="1900" i="1" dirty="0" err="1">
                <a:latin typeface="標楷體" panose="03000509000000000000" pitchFamily="65" charset="-120"/>
                <a:ea typeface="標楷體" panose="03000509000000000000" pitchFamily="65" charset="-120"/>
                <a:cs typeface="Times New Roman" panose="02020603050405020304" pitchFamily="18" charset="0"/>
              </a:rPr>
              <a:t>政務司司長</a:t>
            </a:r>
            <a:r>
              <a:rPr lang="en-US" sz="1900" i="1" dirty="0">
                <a:latin typeface="標楷體" panose="03000509000000000000" pitchFamily="65" charset="-120"/>
                <a:ea typeface="標楷體" panose="03000509000000000000" pitchFamily="65" charset="-120"/>
                <a:cs typeface="Times New Roman" panose="02020603050405020304" pitchFamily="18" charset="0"/>
              </a:rPr>
              <a:t>, </a:t>
            </a:r>
            <a:r>
              <a:rPr lang="en-US" sz="1900" i="1" dirty="0" err="1">
                <a:latin typeface="標楷體" panose="03000509000000000000" pitchFamily="65" charset="-120"/>
                <a:ea typeface="標楷體" panose="03000509000000000000" pitchFamily="65" charset="-120"/>
                <a:cs typeface="Times New Roman" panose="02020603050405020304" pitchFamily="18" charset="0"/>
              </a:rPr>
              <a:t>我的網誌</a:t>
            </a:r>
            <a:r>
              <a:rPr lang="en-US" sz="1900" i="1" dirty="0">
                <a:latin typeface="標楷體" panose="03000509000000000000" pitchFamily="65" charset="-120"/>
                <a:ea typeface="標楷體" panose="03000509000000000000" pitchFamily="65" charset="-120"/>
                <a:cs typeface="Times New Roman" panose="02020603050405020304" pitchFamily="18" charset="0"/>
              </a:rPr>
              <a:t>. 2019-12-29 [2020-01-06]. https://www.cso.gov.hk/chi/blog/blog20191229.htm  </a:t>
            </a:r>
            <a:r>
              <a:rPr lang="en-US" sz="1900" i="1" dirty="0">
                <a:latin typeface="標楷體" panose="03000509000000000000" pitchFamily="65" charset="-120"/>
                <a:ea typeface="標楷體" panose="03000509000000000000" pitchFamily="65" charset="-120"/>
                <a:cs typeface="標楷體" panose="03000509000000000000" pitchFamily="65" charset="-120"/>
              </a:rPr>
              <a:t>  </a:t>
            </a:r>
          </a:p>
        </p:txBody>
      </p:sp>
      <p:sp>
        <p:nvSpPr>
          <p:cNvPr id="5" name="文字方塊 4">
            <a:extLst>
              <a:ext uri="{FF2B5EF4-FFF2-40B4-BE49-F238E27FC236}">
                <a16:creationId xmlns:a16="http://schemas.microsoft.com/office/drawing/2014/main" id="{DE84D248-3EE0-4B68-9E0E-4FA20A819317}"/>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990" y="399415"/>
            <a:ext cx="5122545" cy="1143000"/>
          </a:xfrm>
        </p:spPr>
        <p:txBody>
          <a:bodyPr/>
          <a:lstStyle/>
          <a:p>
            <a:pPr algn="l"/>
            <a:r>
              <a:rPr lang="en-US" sz="3200" dirty="0" err="1">
                <a:latin typeface="標楷體" panose="03000509000000000000" pitchFamily="65" charset="-120"/>
                <a:ea typeface="標楷體" panose="03000509000000000000" pitchFamily="65" charset="-120"/>
                <a:cs typeface="微軟正黑體" panose="020B0604030504040204" charset="-120"/>
              </a:rPr>
              <a:t>從國際調查報告看香港特區政府的管治成績</a:t>
            </a:r>
            <a:r>
              <a:rPr lang="en-US" sz="3200" dirty="0">
                <a:latin typeface="標楷體" panose="03000509000000000000" pitchFamily="65" charset="-120"/>
                <a:ea typeface="標楷體" panose="03000509000000000000" pitchFamily="65" charset="-120"/>
                <a:cs typeface="微軟正黑體" panose="020B0604030504040204" charset="-120"/>
              </a:rPr>
              <a:t>(I)</a:t>
            </a:r>
          </a:p>
        </p:txBody>
      </p:sp>
      <p:sp>
        <p:nvSpPr>
          <p:cNvPr id="3" name="Text Placeholder 2"/>
          <p:cNvSpPr>
            <a:spLocks noGrp="1"/>
          </p:cNvSpPr>
          <p:nvPr>
            <p:ph type="body" orient="vert" idx="1"/>
          </p:nvPr>
        </p:nvSpPr>
        <p:spPr>
          <a:xfrm>
            <a:off x="136525" y="1890395"/>
            <a:ext cx="8550275" cy="4267200"/>
          </a:xfrm>
        </p:spPr>
        <p:txBody>
          <a:bodyPr vert="horz"/>
          <a:lstStyle/>
          <a:p>
            <a:pPr>
              <a:lnSpc>
                <a:spcPct val="100000"/>
              </a:lnSpc>
              <a:buFont typeface="Arial" panose="020B0604020202020204" pitchFamily="34" charset="0"/>
              <a:buChar char="•"/>
            </a:pPr>
            <a:r>
              <a:rPr lang="en-US" sz="2400" dirty="0">
                <a:latin typeface="標楷體" panose="03000509000000000000" pitchFamily="65" charset="-120"/>
                <a:ea typeface="標楷體" panose="03000509000000000000" pitchFamily="65" charset="-120"/>
                <a:cs typeface="微軟正黑體 Light" panose="020B0304030504040204" charset="-120"/>
              </a:rPr>
              <a:t>人類自由指數世界排名第3 </a:t>
            </a:r>
            <a:r>
              <a:rPr lang="en-US" sz="2400" dirty="0">
                <a:latin typeface="標楷體" panose="03000509000000000000" pitchFamily="65" charset="-120"/>
                <a:ea typeface="標楷體" panose="03000509000000000000" pitchFamily="65" charset="-120"/>
                <a:cs typeface="新細明體" panose="02020500000000000000" pitchFamily="18" charset="-120"/>
              </a:rPr>
              <a:t>(</a:t>
            </a:r>
            <a:r>
              <a:rPr lang="en-US" sz="2400" dirty="0" err="1">
                <a:latin typeface="標楷體" panose="03000509000000000000" pitchFamily="65" charset="-120"/>
                <a:ea typeface="標楷體" panose="03000509000000000000" pitchFamily="65" charset="-120"/>
                <a:cs typeface="新細明體" panose="02020500000000000000" pitchFamily="18" charset="-120"/>
              </a:rPr>
              <a:t>美國卡托研究所、加拿大菲沙研究所等聯合發布的</a:t>
            </a:r>
            <a:r>
              <a:rPr lang="zh-TW" altLang="en-US" sz="2400" dirty="0">
                <a:latin typeface="標楷體" panose="03000509000000000000" pitchFamily="65" charset="-120"/>
                <a:ea typeface="標楷體" panose="03000509000000000000" pitchFamily="65" charset="-120"/>
                <a:cs typeface="新細明體" panose="02020500000000000000" pitchFamily="18" charset="-120"/>
              </a:rPr>
              <a:t>《</a:t>
            </a:r>
            <a:r>
              <a:rPr lang="en-US" sz="2400" dirty="0">
                <a:latin typeface="標楷體" panose="03000509000000000000" pitchFamily="65" charset="-120"/>
                <a:ea typeface="標楷體" panose="03000509000000000000" pitchFamily="65" charset="-120"/>
                <a:cs typeface="新細明體" panose="02020500000000000000" pitchFamily="18" charset="-120"/>
              </a:rPr>
              <a:t>2019 </a:t>
            </a:r>
            <a:r>
              <a:rPr lang="en-US" sz="2400" dirty="0" err="1">
                <a:latin typeface="標楷體" panose="03000509000000000000" pitchFamily="65" charset="-120"/>
                <a:ea typeface="標楷體" panose="03000509000000000000" pitchFamily="65" charset="-120"/>
                <a:cs typeface="新細明體" panose="02020500000000000000" pitchFamily="18" charset="-120"/>
              </a:rPr>
              <a:t>年全球人類自由指數報告</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pPr>
              <a:lnSpc>
                <a:spcPct val="100000"/>
              </a:lnSpc>
            </a:pPr>
            <a:r>
              <a:rPr lang="en-US" sz="2400" dirty="0">
                <a:latin typeface="標楷體" panose="03000509000000000000" pitchFamily="65" charset="-120"/>
                <a:ea typeface="標楷體" panose="03000509000000000000" pitchFamily="65" charset="-120"/>
                <a:cs typeface="微軟正黑體 Light" panose="020B0304030504040204" charset="-120"/>
              </a:rPr>
              <a:t>司法獨立亞洲第2、全球第8</a:t>
            </a:r>
            <a:r>
              <a:rPr lang="en-US" sz="2400" dirty="0">
                <a:latin typeface="標楷體" panose="03000509000000000000" pitchFamily="65" charset="-120"/>
                <a:ea typeface="標楷體" panose="03000509000000000000" pitchFamily="65" charset="-120"/>
                <a:cs typeface="新細明體" panose="02020500000000000000" pitchFamily="18" charset="-120"/>
              </a:rPr>
              <a:t>（世界經濟論壇《2019 </a:t>
            </a:r>
            <a:r>
              <a:rPr lang="en-US" sz="2400" dirty="0" err="1">
                <a:latin typeface="標楷體" panose="03000509000000000000" pitchFamily="65" charset="-120"/>
                <a:ea typeface="標楷體" panose="03000509000000000000" pitchFamily="65" charset="-120"/>
                <a:cs typeface="新細明體" panose="02020500000000000000" pitchFamily="18" charset="-120"/>
              </a:rPr>
              <a:t>年度全球競爭力報告</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pPr>
              <a:lnSpc>
                <a:spcPct val="100000"/>
              </a:lnSpc>
            </a:pPr>
            <a:r>
              <a:rPr lang="en-US" sz="2400" dirty="0">
                <a:latin typeface="標楷體" panose="03000509000000000000" pitchFamily="65" charset="-120"/>
                <a:ea typeface="標楷體" panose="03000509000000000000" pitchFamily="65" charset="-120"/>
                <a:cs typeface="微軟正黑體 Light" panose="020B0304030504040204" charset="-120"/>
              </a:rPr>
              <a:t>法治亞洲第2、全球第18</a:t>
            </a:r>
            <a:r>
              <a:rPr lang="en-US" sz="2400" dirty="0">
                <a:latin typeface="標楷體" panose="03000509000000000000" pitchFamily="65" charset="-120"/>
                <a:ea typeface="標楷體" panose="03000509000000000000" pitchFamily="65" charset="-120"/>
                <a:cs typeface="新細明體" panose="02020500000000000000" pitchFamily="18" charset="-120"/>
              </a:rPr>
              <a:t>(世界銀行《2019 </a:t>
            </a:r>
            <a:r>
              <a:rPr lang="en-US" sz="2400" dirty="0" err="1">
                <a:latin typeface="標楷體" panose="03000509000000000000" pitchFamily="65" charset="-120"/>
                <a:ea typeface="標楷體" panose="03000509000000000000" pitchFamily="65" charset="-120"/>
                <a:cs typeface="新細明體" panose="02020500000000000000" pitchFamily="18" charset="-120"/>
              </a:rPr>
              <a:t>世界管治指標</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pPr algn="l">
              <a:lnSpc>
                <a:spcPct val="100000"/>
              </a:lnSpc>
              <a:buClrTx/>
              <a:buSzTx/>
              <a:buFont typeface="Arial" panose="020B0604020202020204" pitchFamily="34" charset="0"/>
              <a:buChar char="•"/>
            </a:pPr>
            <a:r>
              <a:rPr lang="en-US" sz="2400" dirty="0">
                <a:latin typeface="標楷體" panose="03000509000000000000" pitchFamily="65" charset="-120"/>
                <a:ea typeface="標楷體" panose="03000509000000000000" pitchFamily="65" charset="-120"/>
                <a:cs typeface="微軟正黑體 Light" panose="020B0304030504040204" charset="-120"/>
              </a:rPr>
              <a:t>秩序與安全世界排名第2</a:t>
            </a:r>
            <a:r>
              <a:rPr lang="en-US" sz="2400" dirty="0">
                <a:latin typeface="標楷體" panose="03000509000000000000" pitchFamily="65" charset="-120"/>
                <a:ea typeface="標楷體" panose="03000509000000000000" pitchFamily="65" charset="-120"/>
                <a:cs typeface="新細明體" panose="02020500000000000000" pitchFamily="18" charset="-120"/>
              </a:rPr>
              <a:t>(世界正義工程《2020 </a:t>
            </a:r>
            <a:r>
              <a:rPr lang="en-US" sz="2400" dirty="0" err="1">
                <a:latin typeface="標楷體" panose="03000509000000000000" pitchFamily="65" charset="-120"/>
                <a:ea typeface="標楷體" panose="03000509000000000000" pitchFamily="65" charset="-120"/>
                <a:cs typeface="新細明體" panose="02020500000000000000" pitchFamily="18" charset="-120"/>
              </a:rPr>
              <a:t>法治指數</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pPr algn="l">
              <a:lnSpc>
                <a:spcPct val="100000"/>
              </a:lnSpc>
              <a:buClrTx/>
              <a:buSzTx/>
            </a:pPr>
            <a:r>
              <a:rPr lang="en-US" sz="2400" dirty="0">
                <a:latin typeface="標楷體" panose="03000509000000000000" pitchFamily="65" charset="-120"/>
                <a:ea typeface="標楷體" panose="03000509000000000000" pitchFamily="65" charset="-120"/>
                <a:cs typeface="微軟正黑體 Light" panose="020B0304030504040204" charset="-120"/>
              </a:rPr>
              <a:t>國家保安和安全全球位列第6</a:t>
            </a:r>
            <a:r>
              <a:rPr lang="en-US" sz="2400" dirty="0">
                <a:latin typeface="標楷體" panose="03000509000000000000" pitchFamily="65" charset="-120"/>
                <a:ea typeface="標楷體" panose="03000509000000000000" pitchFamily="65" charset="-120"/>
                <a:cs typeface="新細明體" panose="02020500000000000000" pitchFamily="18" charset="-120"/>
              </a:rPr>
              <a:t>（英國列格坦研究所《2020 </a:t>
            </a:r>
            <a:r>
              <a:rPr lang="en-US" sz="2400" dirty="0" err="1">
                <a:latin typeface="標楷體" panose="03000509000000000000" pitchFamily="65" charset="-120"/>
                <a:ea typeface="標楷體" panose="03000509000000000000" pitchFamily="65" charset="-120"/>
                <a:cs typeface="新細明體" panose="02020500000000000000" pitchFamily="18" charset="-120"/>
              </a:rPr>
              <a:t>年度全球繁榮指數報告</a:t>
            </a:r>
            <a:r>
              <a:rPr lang="en-US" sz="2400" dirty="0">
                <a:latin typeface="標楷體" panose="03000509000000000000" pitchFamily="65" charset="-120"/>
                <a:ea typeface="標楷體" panose="03000509000000000000" pitchFamily="65" charset="-120"/>
                <a:cs typeface="新細明體" panose="02020500000000000000" pitchFamily="18" charset="-120"/>
              </a:rPr>
              <a:t>》）</a:t>
            </a:r>
          </a:p>
          <a:p>
            <a:pPr marL="0" indent="0">
              <a:lnSpc>
                <a:spcPct val="120000"/>
              </a:lnSpc>
              <a:buNone/>
            </a:pPr>
            <a:endParaRPr lang="en-US" sz="2400" dirty="0">
              <a:latin typeface="標楷體" panose="03000509000000000000" pitchFamily="65" charset="-120"/>
              <a:ea typeface="標楷體" panose="03000509000000000000" pitchFamily="65" charset="-120"/>
              <a:cs typeface="新細明體" panose="02020500000000000000" pitchFamily="18" charset="-120"/>
            </a:endParaRPr>
          </a:p>
        </p:txBody>
      </p:sp>
      <p:sp>
        <p:nvSpPr>
          <p:cNvPr id="5" name="文字方塊 4">
            <a:extLst>
              <a:ext uri="{FF2B5EF4-FFF2-40B4-BE49-F238E27FC236}">
                <a16:creationId xmlns:a16="http://schemas.microsoft.com/office/drawing/2014/main" id="{23722B5E-5FD1-4561-8682-D0F45C91209B}"/>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29</a:t>
            </a:r>
            <a:endParaRPr lang="zh-HK" altLang="en-US" dirty="0">
              <a:latin typeface="標楷體" panose="03000509000000000000" pitchFamily="65" charset="-120"/>
              <a:ea typeface="標楷體" panose="03000509000000000000" pitchFamily="65" charset="-120"/>
            </a:endParaRPr>
          </a:p>
        </p:txBody>
      </p:sp>
      <p:pic>
        <p:nvPicPr>
          <p:cNvPr id="4" name="Picture 10" descr="資料4_logo">
            <a:extLst>
              <a:ext uri="{FF2B5EF4-FFF2-40B4-BE49-F238E27FC236}">
                <a16:creationId xmlns:a16="http://schemas.microsoft.com/office/drawing/2014/main" id="{0CC7D155-2823-529E-C6A0-3C795C617B51}"/>
              </a:ext>
            </a:extLst>
          </p:cNvPr>
          <p:cNvPicPr>
            <a:picLocks noChangeAspect="1"/>
          </p:cNvPicPr>
          <p:nvPr/>
        </p:nvPicPr>
        <p:blipFill>
          <a:blip r:embed="rId2"/>
          <a:stretch>
            <a:fillRect/>
          </a:stretch>
        </p:blipFill>
        <p:spPr>
          <a:xfrm>
            <a:off x="395536" y="323046"/>
            <a:ext cx="2124487" cy="1295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 y="274955"/>
            <a:ext cx="8799830" cy="1143000"/>
          </a:xfrm>
        </p:spPr>
        <p:txBody>
          <a:bodyPr/>
          <a:lstStyle/>
          <a:p>
            <a:r>
              <a:rPr lang="en-US" sz="3200" b="1" dirty="0" err="1">
                <a:latin typeface="標楷體" panose="03000509000000000000" pitchFamily="65" charset="-120"/>
                <a:ea typeface="標楷體" panose="03000509000000000000" pitchFamily="65" charset="-120"/>
              </a:rPr>
              <a:t>從國際調查報告看香港特區政府的管治成績</a:t>
            </a:r>
            <a:r>
              <a:rPr lang="en-US"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續</a:t>
            </a:r>
            <a:r>
              <a:rPr lang="en-US" altLang="zh-TW" sz="3200" b="1" dirty="0">
                <a:latin typeface="標楷體" panose="03000509000000000000" pitchFamily="65" charset="-120"/>
                <a:ea typeface="標楷體" panose="03000509000000000000" pitchFamily="65" charset="-120"/>
              </a:rPr>
              <a:t>)</a:t>
            </a:r>
          </a:p>
        </p:txBody>
      </p:sp>
      <p:sp>
        <p:nvSpPr>
          <p:cNvPr id="3" name="Text Placeholder 2"/>
          <p:cNvSpPr>
            <a:spLocks noGrp="1"/>
          </p:cNvSpPr>
          <p:nvPr>
            <p:ph type="body" orient="vert" idx="1"/>
          </p:nvPr>
        </p:nvSpPr>
        <p:spPr>
          <a:xfrm>
            <a:off x="338455" y="1406605"/>
            <a:ext cx="8498840" cy="5353685"/>
          </a:xfrm>
        </p:spPr>
        <p:txBody>
          <a:bodyPr vert="horz"/>
          <a:lstStyle/>
          <a:p>
            <a:pPr>
              <a:lnSpc>
                <a:spcPct val="110000"/>
              </a:lnSpc>
              <a:buFont typeface="Arial" panose="020B0604020202020204" pitchFamily="34" charset="0"/>
              <a:buChar char="•"/>
            </a:pPr>
            <a:r>
              <a:rPr lang="en-US" sz="2400" dirty="0" err="1">
                <a:latin typeface="標楷體" panose="03000509000000000000" pitchFamily="65" charset="-120"/>
                <a:ea typeface="標楷體" panose="03000509000000000000" pitchFamily="65" charset="-120"/>
                <a:cs typeface="微軟正黑體" panose="020B0604030504040204" charset="-120"/>
              </a:rPr>
              <a:t>廉潔程度全球第</a:t>
            </a:r>
            <a:r>
              <a:rPr lang="en-US" sz="2400" dirty="0">
                <a:latin typeface="標楷體" panose="03000509000000000000" pitchFamily="65" charset="-120"/>
                <a:ea typeface="標楷體" panose="03000509000000000000" pitchFamily="65" charset="-120"/>
                <a:cs typeface="微軟正黑體" panose="020B0604030504040204" charset="-120"/>
              </a:rPr>
              <a:t> 16</a:t>
            </a:r>
            <a:r>
              <a:rPr lang="en-US" sz="2400" dirty="0">
                <a:latin typeface="標楷體" panose="03000509000000000000" pitchFamily="65" charset="-120"/>
                <a:ea typeface="標楷體" panose="03000509000000000000" pitchFamily="65" charset="-120"/>
                <a:cs typeface="Times New Roman" panose="02020603050405020304" pitchFamily="18" charset="0"/>
              </a:rPr>
              <a:t>（透明國際《2019 </a:t>
            </a:r>
            <a:r>
              <a:rPr lang="en-US" sz="2400" dirty="0" err="1">
                <a:latin typeface="標楷體" panose="03000509000000000000" pitchFamily="65" charset="-120"/>
                <a:ea typeface="標楷體" panose="03000509000000000000" pitchFamily="65" charset="-120"/>
                <a:cs typeface="Times New Roman" panose="02020603050405020304" pitchFamily="18" charset="0"/>
              </a:rPr>
              <a:t>年清廉指數</a:t>
            </a:r>
            <a:r>
              <a:rPr lang="en-US" sz="2400" dirty="0">
                <a:latin typeface="標楷體" panose="03000509000000000000" pitchFamily="65" charset="-120"/>
                <a:ea typeface="標楷體" panose="03000509000000000000" pitchFamily="65" charset="-120"/>
                <a:cs typeface="Times New Roman" panose="02020603050405020304" pitchFamily="18" charset="0"/>
              </a:rPr>
              <a:t>》）</a:t>
            </a:r>
          </a:p>
          <a:p>
            <a:pPr>
              <a:lnSpc>
                <a:spcPct val="110000"/>
              </a:lnSpc>
            </a:pPr>
            <a:r>
              <a:rPr lang="en-US" sz="2400" dirty="0">
                <a:latin typeface="標楷體" panose="03000509000000000000" pitchFamily="65" charset="-120"/>
                <a:ea typeface="標楷體" panose="03000509000000000000" pitchFamily="65" charset="-120"/>
                <a:cs typeface="微軟正黑體" panose="020B0604030504040204" charset="-120"/>
              </a:rPr>
              <a:t>人類發展指數全球第4</a:t>
            </a:r>
            <a:r>
              <a:rPr lang="en-US" sz="2400" dirty="0">
                <a:latin typeface="標楷體" panose="03000509000000000000" pitchFamily="65" charset="-120"/>
                <a:ea typeface="標楷體" panose="03000509000000000000" pitchFamily="65" charset="-120"/>
                <a:cs typeface="Times New Roman" panose="02020603050405020304" pitchFamily="18" charset="0"/>
              </a:rPr>
              <a:t>（聯合國根據預期壽命、接受教育情況及生活水平評估，《2019 </a:t>
            </a:r>
            <a:r>
              <a:rPr lang="en-US" sz="2400" dirty="0" err="1">
                <a:latin typeface="標楷體" panose="03000509000000000000" pitchFamily="65" charset="-120"/>
                <a:ea typeface="標楷體" panose="03000509000000000000" pitchFamily="65" charset="-120"/>
                <a:cs typeface="Times New Roman" panose="02020603050405020304" pitchFamily="18" charset="0"/>
              </a:rPr>
              <a:t>年人類發展報告</a:t>
            </a:r>
            <a:r>
              <a:rPr lang="en-US" sz="2400" dirty="0">
                <a:latin typeface="標楷體" panose="03000509000000000000" pitchFamily="65" charset="-120"/>
                <a:ea typeface="標楷體" panose="03000509000000000000" pitchFamily="65" charset="-120"/>
                <a:cs typeface="Times New Roman" panose="02020603050405020304" pitchFamily="18" charset="0"/>
              </a:rPr>
              <a:t>》）</a:t>
            </a:r>
          </a:p>
          <a:p>
            <a:pPr>
              <a:lnSpc>
                <a:spcPct val="110000"/>
              </a:lnSpc>
            </a:pPr>
            <a:r>
              <a:rPr lang="en-US" sz="2400" dirty="0">
                <a:latin typeface="標楷體" panose="03000509000000000000" pitchFamily="65" charset="-120"/>
                <a:ea typeface="標楷體" panose="03000509000000000000" pitchFamily="65" charset="-120"/>
                <a:cs typeface="微軟正黑體" panose="020B0604030504040204" charset="-120"/>
              </a:rPr>
              <a:t>發展人力資本全球第2</a:t>
            </a:r>
            <a:r>
              <a:rPr lang="en-US" sz="2400" dirty="0">
                <a:latin typeface="標楷體" panose="03000509000000000000" pitchFamily="65" charset="-120"/>
                <a:ea typeface="標楷體" panose="03000509000000000000" pitchFamily="65" charset="-120"/>
                <a:cs typeface="Times New Roman" panose="02020603050405020304" pitchFamily="18" charset="0"/>
              </a:rPr>
              <a:t>（世界銀行根據健康、教育及存活率評估，《人力資本指數》2020）</a:t>
            </a:r>
          </a:p>
          <a:p>
            <a:pPr>
              <a:lnSpc>
                <a:spcPct val="110000"/>
              </a:lnSpc>
            </a:pPr>
            <a:r>
              <a:rPr lang="en-US" sz="2400" dirty="0">
                <a:latin typeface="標楷體" panose="03000509000000000000" pitchFamily="65" charset="-120"/>
                <a:ea typeface="標楷體" panose="03000509000000000000" pitchFamily="65" charset="-120"/>
                <a:cs typeface="微軟正黑體" panose="020B0604030504040204" charset="-120"/>
              </a:rPr>
              <a:t>香港人均壽命全球第1</a:t>
            </a:r>
            <a:r>
              <a:rPr lang="en-US" sz="2400" dirty="0">
                <a:latin typeface="標楷體" panose="03000509000000000000" pitchFamily="65" charset="-120"/>
                <a:ea typeface="標楷體" panose="03000509000000000000" pitchFamily="65" charset="-120"/>
                <a:cs typeface="Times New Roman" panose="02020603050405020304" pitchFamily="18" charset="0"/>
              </a:rPr>
              <a:t>（女性和男性的平均壽命為88.13歲及82.34歲，日本厚生勞動省2020年7月31日公布）</a:t>
            </a:r>
          </a:p>
          <a:p>
            <a:pPr marL="0" indent="0">
              <a:lnSpc>
                <a:spcPct val="110000"/>
              </a:lnSpc>
              <a:buNone/>
            </a:pP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110000"/>
              </a:lnSpc>
              <a:spcBef>
                <a:spcPts val="1000"/>
              </a:spcBef>
              <a:spcAft>
                <a:spcPts val="0"/>
              </a:spcAft>
              <a:buNone/>
            </a:pPr>
            <a:r>
              <a:rPr lang="en-US" sz="2400" dirty="0" err="1">
                <a:latin typeface="標楷體" panose="03000509000000000000" pitchFamily="65" charset="-120"/>
                <a:ea typeface="標楷體" panose="03000509000000000000" pitchFamily="65" charset="-120"/>
                <a:cs typeface="Times New Roman" panose="02020603050405020304" pitchFamily="18" charset="0"/>
              </a:rPr>
              <a:t>此外，香港在經濟與商業、金融、運輸和基礎設施、教育和人才等亦有不少地方居於世界前列，詳情可參閱香港政府出版的《香港匯覽</a:t>
            </a:r>
            <a:r>
              <a:rPr lang="en-US" sz="2400" dirty="0">
                <a:latin typeface="標楷體" panose="03000509000000000000" pitchFamily="65" charset="-120"/>
                <a:ea typeface="標楷體" panose="03000509000000000000" pitchFamily="65" charset="-120"/>
                <a:cs typeface="Times New Roman" panose="02020603050405020304" pitchFamily="18" charset="0"/>
              </a:rPr>
              <a:t>》(2020年11月)</a:t>
            </a:r>
            <a:r>
              <a:rPr lang="en-US" sz="2400" dirty="0" err="1">
                <a:latin typeface="標楷體" panose="03000509000000000000" pitchFamily="65" charset="-120"/>
                <a:ea typeface="標楷體" panose="03000509000000000000" pitchFamily="65" charset="-120"/>
                <a:cs typeface="Times New Roman" panose="02020603050405020304" pitchFamily="18" charset="0"/>
              </a:rPr>
              <a:t>和其他網頁</a:t>
            </a:r>
            <a:r>
              <a:rPr lang="en-US" sz="2400" dirty="0">
                <a:latin typeface="標楷體" panose="03000509000000000000" pitchFamily="65" charset="-120"/>
                <a:ea typeface="標楷體" panose="03000509000000000000" pitchFamily="65" charset="-120"/>
                <a:cs typeface="Times New Roman" panose="02020603050405020304" pitchFamily="18" charset="0"/>
              </a:rPr>
              <a:t>。</a:t>
            </a:r>
          </a:p>
          <a:p>
            <a:pPr>
              <a:lnSpc>
                <a:spcPct val="110000"/>
              </a:lnSpc>
            </a:pP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id="{D1754213-10CD-4FC2-9B1C-88D91A0BBE33}"/>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500"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500"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500"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500"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行政長官與立法會的選舉制度</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297815" y="1600200"/>
            <a:ext cx="8521065" cy="4526280"/>
          </a:xfrm>
        </p:spPr>
        <p:txBody>
          <a:bodyPr vert="horz"/>
          <a:lstStyle/>
          <a:p>
            <a:endParaRPr lang="en-US" dirty="0"/>
          </a:p>
          <a:p>
            <a:endParaRPr lang="en-US" dirty="0"/>
          </a:p>
          <a:p>
            <a:r>
              <a:rPr lang="en-US" sz="2600" dirty="0">
                <a:latin typeface="標楷體" panose="03000509000000000000" pitchFamily="65" charset="-120"/>
                <a:ea typeface="標楷體" panose="03000509000000000000" pitchFamily="65" charset="-120"/>
                <a:cs typeface="標楷體" panose="03000509000000000000" pitchFamily="65" charset="-120"/>
              </a:rPr>
              <a:t>《</a:t>
            </a:r>
            <a:r>
              <a:rPr lang="en-US" sz="2600" dirty="0" err="1">
                <a:latin typeface="標楷體" panose="03000509000000000000" pitchFamily="65" charset="-120"/>
                <a:ea typeface="標楷體" panose="03000509000000000000" pitchFamily="65" charset="-120"/>
                <a:cs typeface="標楷體" panose="03000509000000000000" pitchFamily="65" charset="-120"/>
              </a:rPr>
              <a:t>基本法》對行政長官和立法會的選舉各有什麼規定</a:t>
            </a:r>
            <a:r>
              <a:rPr lang="en-US" sz="2600" dirty="0">
                <a:latin typeface="標楷體" panose="03000509000000000000" pitchFamily="65" charset="-120"/>
                <a:ea typeface="標楷體" panose="03000509000000000000" pitchFamily="65" charset="-120"/>
                <a:cs typeface="標楷體" panose="03000509000000000000" pitchFamily="65" charset="-120"/>
              </a:rPr>
              <a:t>？</a:t>
            </a:r>
          </a:p>
          <a:p>
            <a:pPr marL="170180" indent="-170180">
              <a:lnSpc>
                <a:spcPct val="200000"/>
              </a:lnSpc>
            </a:pPr>
            <a:r>
              <a:rPr lang="en-US" sz="2600" dirty="0">
                <a:latin typeface="標楷體" panose="03000509000000000000" pitchFamily="65" charset="-120"/>
                <a:ea typeface="標楷體" panose="03000509000000000000" pitchFamily="65" charset="-120"/>
                <a:cs typeface="標楷體" panose="03000509000000000000" pitchFamily="65" charset="-120"/>
              </a:rPr>
              <a:t>  </a:t>
            </a:r>
            <a:r>
              <a:rPr lang="en-US" sz="2600" dirty="0" err="1">
                <a:latin typeface="標楷體" panose="03000509000000000000" pitchFamily="65" charset="-120"/>
                <a:ea typeface="標楷體" panose="03000509000000000000" pitchFamily="65" charset="-120"/>
                <a:cs typeface="標楷體" panose="03000509000000000000" pitchFamily="65" charset="-120"/>
              </a:rPr>
              <a:t>何時和怎樣才達至普選行政長官和全部立法會議員</a:t>
            </a:r>
            <a:r>
              <a:rPr lang="en-US" sz="2600" dirty="0">
                <a:latin typeface="標楷體" panose="03000509000000000000" pitchFamily="65" charset="-120"/>
                <a:ea typeface="標楷體" panose="03000509000000000000" pitchFamily="65" charset="-120"/>
                <a:cs typeface="標楷體" panose="03000509000000000000" pitchFamily="65" charset="-120"/>
              </a:rPr>
              <a:t>？</a:t>
            </a:r>
          </a:p>
          <a:p>
            <a:pPr marL="170180" indent="-170180">
              <a:lnSpc>
                <a:spcPct val="200000"/>
              </a:lnSpc>
            </a:pPr>
            <a:r>
              <a:rPr lang="en-US" sz="2600" dirty="0">
                <a:latin typeface="標楷體" panose="03000509000000000000" pitchFamily="65" charset="-120"/>
                <a:ea typeface="標楷體" panose="03000509000000000000" pitchFamily="65" charset="-120"/>
                <a:cs typeface="標楷體" panose="03000509000000000000" pitchFamily="65" charset="-120"/>
              </a:rPr>
              <a:t>  </a:t>
            </a:r>
            <a:r>
              <a:rPr lang="en-US" sz="2600" dirty="0" err="1">
                <a:latin typeface="標楷體" panose="03000509000000000000" pitchFamily="65" charset="-120"/>
                <a:ea typeface="標楷體" panose="03000509000000000000" pitchFamily="65" charset="-120"/>
                <a:cs typeface="標楷體" panose="03000509000000000000" pitchFamily="65" charset="-120"/>
              </a:rPr>
              <a:t>普選</a:t>
            </a:r>
            <a:r>
              <a:rPr lang="en-US" sz="2600" dirty="0" err="1">
                <a:latin typeface="標楷體" panose="03000509000000000000" pitchFamily="65" charset="-120"/>
                <a:ea typeface="標楷體" panose="03000509000000000000" pitchFamily="65" charset="-120"/>
                <a:cs typeface="標楷體" panose="03000509000000000000" pitchFamily="65" charset="-120"/>
                <a:sym typeface="+mn-ea"/>
              </a:rPr>
              <a:t>與</a:t>
            </a:r>
            <a:r>
              <a:rPr lang="en-US" sz="2600" dirty="0" err="1">
                <a:latin typeface="標楷體" panose="03000509000000000000" pitchFamily="65" charset="-120"/>
                <a:ea typeface="標楷體" panose="03000509000000000000" pitchFamily="65" charset="-120"/>
                <a:cs typeface="標楷體" panose="03000509000000000000" pitchFamily="65" charset="-120"/>
              </a:rPr>
              <a:t>良治之間有何關係</a:t>
            </a:r>
            <a:r>
              <a:rPr lang="en-US" sz="2600" dirty="0">
                <a:latin typeface="標楷體" panose="03000509000000000000" pitchFamily="65" charset="-120"/>
                <a:ea typeface="標楷體" panose="03000509000000000000" pitchFamily="65" charset="-120"/>
                <a:cs typeface="標楷體" panose="03000509000000000000" pitchFamily="65" charset="-120"/>
              </a:rPr>
              <a:t>？</a:t>
            </a:r>
          </a:p>
        </p:txBody>
      </p:sp>
      <p:pic>
        <p:nvPicPr>
          <p:cNvPr id="9" name="Content Placeholder 8"/>
          <p:cNvPicPr>
            <a:picLocks noGrp="1" noChangeAspect="1"/>
          </p:cNvPicPr>
          <p:nvPr>
            <p:ph idx="4294967295"/>
          </p:nvPr>
        </p:nvPicPr>
        <p:blipFill>
          <a:blip r:embed="rId2"/>
          <a:stretch>
            <a:fillRect/>
          </a:stretch>
        </p:blipFill>
        <p:spPr>
          <a:xfrm>
            <a:off x="527050" y="1417955"/>
            <a:ext cx="2595880" cy="1283335"/>
          </a:xfrm>
          <a:prstGeom prst="rect">
            <a:avLst/>
          </a:prstGeom>
        </p:spPr>
      </p:pic>
      <p:sp>
        <p:nvSpPr>
          <p:cNvPr id="3" name="文字方塊 2">
            <a:extLst>
              <a:ext uri="{FF2B5EF4-FFF2-40B4-BE49-F238E27FC236}">
                <a16:creationId xmlns:a16="http://schemas.microsoft.com/office/drawing/2014/main" id="{0A028AA6-CBC5-4227-A48B-87E98962D6CE}"/>
              </a:ext>
            </a:extLst>
          </p:cNvPr>
          <p:cNvSpPr txBox="1"/>
          <p:nvPr/>
        </p:nvSpPr>
        <p:spPr>
          <a:xfrm>
            <a:off x="8818880" y="6484694"/>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ssolv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dissolv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99695"/>
            <a:ext cx="6275040" cy="1143000"/>
          </a:xfrm>
        </p:spPr>
        <p:txBody>
          <a:bodyPr/>
          <a:lstStyle/>
          <a:p>
            <a:r>
              <a:rPr lang="en-US" sz="3500" dirty="0" err="1">
                <a:latin typeface="標楷體" panose="03000509000000000000" pitchFamily="65" charset="-120"/>
                <a:ea typeface="標楷體" panose="03000509000000000000" pitchFamily="65" charset="-120"/>
              </a:rPr>
              <a:t>香港政府能否提供</a:t>
            </a:r>
            <a:r>
              <a:rPr lang="zh-TW" altLang="en-US" sz="3500" dirty="0">
                <a:latin typeface="標楷體" panose="03000509000000000000" pitchFamily="65" charset="-120"/>
                <a:ea typeface="標楷體" panose="03000509000000000000" pitchFamily="65" charset="-120"/>
              </a:rPr>
              <a:t>良好管治</a:t>
            </a:r>
            <a:r>
              <a:rPr lang="en-US" sz="3500" dirty="0">
                <a:latin typeface="標楷體" panose="03000509000000000000" pitchFamily="65" charset="-120"/>
                <a:ea typeface="標楷體" panose="03000509000000000000" pitchFamily="65" charset="-120"/>
              </a:rPr>
              <a:t>？</a:t>
            </a:r>
          </a:p>
        </p:txBody>
      </p:sp>
      <p:pic>
        <p:nvPicPr>
          <p:cNvPr id="36" name="Picture 20" descr="做一做_logo"/>
          <p:cNvPicPr>
            <a:picLocks noGrp="1" noChangeAspect="1"/>
          </p:cNvPicPr>
          <p:nvPr>
            <p:ph idx="1"/>
          </p:nvPr>
        </p:nvPicPr>
        <p:blipFill>
          <a:blip r:embed="rId2"/>
          <a:stretch>
            <a:fillRect/>
          </a:stretch>
        </p:blipFill>
        <p:spPr>
          <a:xfrm>
            <a:off x="-13970" y="99695"/>
            <a:ext cx="2355850" cy="1139825"/>
          </a:xfrm>
          <a:prstGeom prst="rect">
            <a:avLst/>
          </a:prstGeom>
          <a:noFill/>
          <a:ln>
            <a:noFill/>
          </a:ln>
        </p:spPr>
      </p:pic>
      <p:sp>
        <p:nvSpPr>
          <p:cNvPr id="4" name="Text Placeholder 2"/>
          <p:cNvSpPr>
            <a:spLocks noGrp="1"/>
          </p:cNvSpPr>
          <p:nvPr/>
        </p:nvSpPr>
        <p:spPr>
          <a:xfrm>
            <a:off x="457200" y="1600200"/>
            <a:ext cx="8229600" cy="4525963"/>
          </a:xfrm>
          <a:prstGeom prst="rect">
            <a:avLst/>
          </a:prstGeom>
          <a:noFill/>
          <a:ln w="9525">
            <a:noFill/>
          </a:ln>
        </p:spPr>
        <p:txBody>
          <a:bodyPr vert="horz"/>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rgbClr val="000000"/>
                </a:solidFill>
                <a:latin typeface="Arial" panose="020B0604020202020204" pitchFamily="34" charset="0"/>
                <a:ea typeface="新細明體" panose="02020500000000000000" pitchFamily="18" charset="-120"/>
                <a:cs typeface="+mn-ea"/>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新細明體" panose="02020500000000000000" pitchFamily="18" charset="-120"/>
                <a:cs typeface="+mn-ea"/>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新細明體" panose="02020500000000000000" pitchFamily="18" charset="-120"/>
                <a:cs typeface="+mn-ea"/>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新細明體" panose="02020500000000000000" pitchFamily="18" charset="-120"/>
                <a:cs typeface="+mn-ea"/>
              </a:defRPr>
            </a:lvl9pPr>
          </a:lstStyle>
          <a:p>
            <a:pPr marL="514350" indent="-514350">
              <a:buAutoNum type="arabicPeriod"/>
            </a:pPr>
            <a:r>
              <a:rPr lang="en-US" sz="2400" dirty="0" err="1">
                <a:latin typeface="標楷體" panose="03000509000000000000" pitchFamily="65" charset="-120"/>
                <a:ea typeface="標楷體" panose="03000509000000000000" pitchFamily="65" charset="-120"/>
                <a:cs typeface="Times New Roman" panose="02020603050405020304" pitchFamily="18" charset="0"/>
              </a:rPr>
              <a:t>從資料五顯示，你認為香港的自由、法治與人權等的表現如何</a:t>
            </a:r>
            <a:r>
              <a:rPr lang="en-US" sz="2400" dirty="0">
                <a:latin typeface="標楷體" panose="03000509000000000000" pitchFamily="65" charset="-120"/>
                <a:ea typeface="標楷體" panose="03000509000000000000" pitchFamily="65" charset="-120"/>
                <a:cs typeface="Times New Roman" panose="02020603050405020304" pitchFamily="18" charset="0"/>
              </a:rPr>
              <a:t>？？</a:t>
            </a:r>
          </a:p>
          <a:p>
            <a:pPr marL="514350" indent="-514350">
              <a:buAutoNum type="arabicPeriod"/>
            </a:pP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a:p>
            <a:pPr marL="514350" indent="-514350">
              <a:buAutoNum type="arabicPeriod"/>
            </a:pPr>
            <a:r>
              <a:rPr lang="en-US" sz="2400" dirty="0" err="1">
                <a:latin typeface="標楷體" panose="03000509000000000000" pitchFamily="65" charset="-120"/>
                <a:ea typeface="標楷體" panose="03000509000000000000" pitchFamily="65" charset="-120"/>
                <a:cs typeface="Times New Roman" panose="02020603050405020304" pitchFamily="18" charset="0"/>
              </a:rPr>
              <a:t>你認為香港政府能否達到了「良治」的標準嗎？試列出你的理由</a:t>
            </a:r>
            <a:r>
              <a:rPr lang="en-US" sz="2400" dirty="0">
                <a:latin typeface="標楷體" panose="03000509000000000000" pitchFamily="65" charset="-120"/>
                <a:ea typeface="標楷體" panose="03000509000000000000" pitchFamily="65" charset="-120"/>
                <a:cs typeface="Times New Roman" panose="02020603050405020304" pitchFamily="18" charset="0"/>
              </a:rPr>
              <a:t>。</a:t>
            </a:r>
          </a:p>
          <a:p>
            <a:pPr marL="514350" indent="-514350">
              <a:buAutoNum type="arabicPeriod"/>
            </a:pP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9" name="Straight Connector 8"/>
          <p:cNvCxnSpPr/>
          <p:nvPr/>
        </p:nvCxnSpPr>
        <p:spPr>
          <a:xfrm>
            <a:off x="672465" y="2809240"/>
            <a:ext cx="7776845" cy="0"/>
          </a:xfrm>
          <a:prstGeom prst="line">
            <a:avLst/>
          </a:prstGeom>
          <a:noFill/>
          <a:ln w="6350" cap="flat" cmpd="sng" algn="ctr">
            <a:solidFill>
              <a:srgbClr val="FF0000"/>
            </a:solidFill>
            <a:prstDash val="solid"/>
            <a:miter lim="800000"/>
          </a:ln>
          <a:effectLst/>
        </p:spPr>
      </p:cxnSp>
      <p:cxnSp>
        <p:nvCxnSpPr>
          <p:cNvPr id="5" name="Straight Connector 4"/>
          <p:cNvCxnSpPr/>
          <p:nvPr/>
        </p:nvCxnSpPr>
        <p:spPr>
          <a:xfrm>
            <a:off x="672465" y="4047490"/>
            <a:ext cx="7776845" cy="0"/>
          </a:xfrm>
          <a:prstGeom prst="line">
            <a:avLst/>
          </a:prstGeom>
          <a:noFill/>
          <a:ln w="6350" cap="flat" cmpd="sng" algn="ctr">
            <a:solidFill>
              <a:srgbClr val="FF0000"/>
            </a:solidFill>
            <a:prstDash val="solid"/>
            <a:miter lim="800000"/>
          </a:ln>
          <a:effectLst/>
        </p:spPr>
      </p:cxnSp>
      <p:sp>
        <p:nvSpPr>
          <p:cNvPr id="7" name="文字方塊 6">
            <a:extLst>
              <a:ext uri="{FF2B5EF4-FFF2-40B4-BE49-F238E27FC236}">
                <a16:creationId xmlns:a16="http://schemas.microsoft.com/office/drawing/2014/main" id="{D5988F4C-5B5E-490A-A79C-9F88444B68A8}"/>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31</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p:nvPr/>
        </p:nvGraphicFramePr>
        <p:xfrm>
          <a:off x="801370" y="3366770"/>
          <a:ext cx="7522210" cy="1847215"/>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20000"/>
                    </a:ext>
                  </a:extLst>
                </a:gridCol>
                <a:gridCol w="1474470">
                  <a:extLst>
                    <a:ext uri="{9D8B030D-6E8A-4147-A177-3AD203B41FA5}">
                      <a16:colId xmlns:a16="http://schemas.microsoft.com/office/drawing/2014/main" val="20001"/>
                    </a:ext>
                  </a:extLst>
                </a:gridCol>
                <a:gridCol w="2152015">
                  <a:extLst>
                    <a:ext uri="{9D8B030D-6E8A-4147-A177-3AD203B41FA5}">
                      <a16:colId xmlns:a16="http://schemas.microsoft.com/office/drawing/2014/main" val="20002"/>
                    </a:ext>
                  </a:extLst>
                </a:gridCol>
                <a:gridCol w="1655445">
                  <a:extLst>
                    <a:ext uri="{9D8B030D-6E8A-4147-A177-3AD203B41FA5}">
                      <a16:colId xmlns:a16="http://schemas.microsoft.com/office/drawing/2014/main" val="20003"/>
                    </a:ext>
                  </a:extLst>
                </a:gridCol>
              </a:tblGrid>
              <a:tr h="457200">
                <a:tc>
                  <a:txBody>
                    <a:bodyPr/>
                    <a:lstStyle/>
                    <a:p>
                      <a:pPr algn="ctr">
                        <a:buNone/>
                      </a:pPr>
                      <a:r>
                        <a:rPr lang="en-US" sz="2400">
                          <a:latin typeface="微軟正黑體" panose="020B0604030504040204" charset="-120"/>
                          <a:ea typeface="微軟正黑體" panose="020B0604030504040204" charset="-120"/>
                        </a:rPr>
                        <a:t>幸福指標</a:t>
                      </a:r>
                    </a:p>
                  </a:txBody>
                  <a:tcPr>
                    <a:solidFill>
                      <a:srgbClr val="00B0F0"/>
                    </a:solidFill>
                  </a:tcPr>
                </a:tc>
                <a:tc>
                  <a:txBody>
                    <a:bodyPr/>
                    <a:lstStyle/>
                    <a:p>
                      <a:pPr algn="ctr">
                        <a:buNone/>
                      </a:pPr>
                      <a:r>
                        <a:rPr lang="en-US" sz="2400">
                          <a:latin typeface="微軟正黑體" panose="020B0604030504040204" charset="-120"/>
                          <a:ea typeface="微軟正黑體" panose="020B0604030504040204" charset="-120"/>
                        </a:rPr>
                        <a:t>估計排名</a:t>
                      </a:r>
                    </a:p>
                  </a:txBody>
                  <a:tcPr>
                    <a:solidFill>
                      <a:srgbClr val="00B0F0"/>
                    </a:solidFill>
                  </a:tcPr>
                </a:tc>
                <a:tc>
                  <a:txBody>
                    <a:bodyPr/>
                    <a:lstStyle/>
                    <a:p>
                      <a:pPr algn="ctr">
                        <a:buNone/>
                      </a:pPr>
                      <a:r>
                        <a:rPr lang="en-US" sz="2400">
                          <a:latin typeface="微軟正黑體" panose="020B0604030504040204" charset="-120"/>
                          <a:ea typeface="微軟正黑體" panose="020B0604030504040204" charset="-120"/>
                        </a:rPr>
                        <a:t>幸福指標</a:t>
                      </a:r>
                    </a:p>
                  </a:txBody>
                  <a:tcPr>
                    <a:solidFill>
                      <a:srgbClr val="00B0F0"/>
                    </a:solidFill>
                  </a:tcPr>
                </a:tc>
                <a:tc>
                  <a:txBody>
                    <a:bodyPr/>
                    <a:lstStyle/>
                    <a:p>
                      <a:pPr algn="ctr">
                        <a:buNone/>
                      </a:pPr>
                      <a:r>
                        <a:rPr lang="en-US" sz="2400">
                          <a:latin typeface="微軟正黑體" panose="020B0604030504040204" charset="-120"/>
                          <a:ea typeface="微軟正黑體" panose="020B0604030504040204" charset="-120"/>
                        </a:rPr>
                        <a:t>估計排名</a:t>
                      </a:r>
                    </a:p>
                  </a:txBody>
                  <a:tcPr>
                    <a:solidFill>
                      <a:srgbClr val="00B0F0"/>
                    </a:solidFill>
                  </a:tcPr>
                </a:tc>
                <a:extLst>
                  <a:ext uri="{0D108BD9-81ED-4DB2-BD59-A6C34878D82A}">
                    <a16:rowId xmlns:a16="http://schemas.microsoft.com/office/drawing/2014/main" val="10000"/>
                  </a:ext>
                </a:extLst>
              </a:tr>
              <a:tr h="463550">
                <a:tc>
                  <a:txBody>
                    <a:bodyPr/>
                    <a:lstStyle/>
                    <a:p>
                      <a:pPr>
                        <a:buNone/>
                      </a:pPr>
                      <a:r>
                        <a:rPr lang="en-US" sz="2400">
                          <a:latin typeface="標楷體" panose="03000509000000000000" pitchFamily="65" charset="-120"/>
                          <a:ea typeface="標楷體" panose="03000509000000000000" pitchFamily="65" charset="-120"/>
                        </a:rPr>
                        <a:t>人均生產總值</a:t>
                      </a:r>
                    </a:p>
                  </a:txBody>
                  <a:tcPr/>
                </a:tc>
                <a:tc>
                  <a:txBody>
                    <a:bodyPr/>
                    <a:lstStyle/>
                    <a:p>
                      <a:pPr algn="ctr">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tc>
                  <a:txBody>
                    <a:bodyPr/>
                    <a:lstStyle/>
                    <a:p>
                      <a:pPr>
                        <a:buNone/>
                      </a:pPr>
                      <a:r>
                        <a:rPr lang="en-US" sz="2400">
                          <a:latin typeface="標楷體" panose="03000509000000000000" pitchFamily="65" charset="-120"/>
                          <a:ea typeface="標楷體" panose="03000509000000000000" pitchFamily="65" charset="-120"/>
                        </a:rPr>
                        <a:t>人生抉擇自主</a:t>
                      </a:r>
                    </a:p>
                  </a:txBody>
                  <a:tcPr/>
                </a:tc>
                <a:tc>
                  <a:txBody>
                    <a:bodyPr/>
                    <a:lstStyle/>
                    <a:p>
                      <a:pPr algn="ctr">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extLst>
                  <a:ext uri="{0D108BD9-81ED-4DB2-BD59-A6C34878D82A}">
                    <a16:rowId xmlns:a16="http://schemas.microsoft.com/office/drawing/2014/main" val="10001"/>
                  </a:ext>
                </a:extLst>
              </a:tr>
              <a:tr h="462915">
                <a:tc>
                  <a:txBody>
                    <a:bodyPr/>
                    <a:lstStyle/>
                    <a:p>
                      <a:pPr algn="l">
                        <a:buClrTx/>
                        <a:buSzTx/>
                        <a:buFontTx/>
                        <a:buNone/>
                      </a:pPr>
                      <a:r>
                        <a:rPr lang="en-US" sz="2400">
                          <a:latin typeface="標楷體" panose="03000509000000000000" pitchFamily="65" charset="-120"/>
                          <a:ea typeface="標楷體" panose="03000509000000000000" pitchFamily="65" charset="-120"/>
                          <a:cs typeface="標楷體" panose="03000509000000000000" pitchFamily="65" charset="-120"/>
                        </a:rPr>
                        <a:t>親友/社區支援</a:t>
                      </a:r>
                    </a:p>
                  </a:txBody>
                  <a:tcPr/>
                </a:tc>
                <a:tc>
                  <a:txBody>
                    <a:bodyPr/>
                    <a:lstStyle/>
                    <a:p>
                      <a:pPr algn="ctr">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tc>
                  <a:txBody>
                    <a:bodyPr/>
                    <a:lstStyle/>
                    <a:p>
                      <a:pPr>
                        <a:buNone/>
                      </a:pPr>
                      <a:r>
                        <a:rPr lang="en-US" sz="2400">
                          <a:latin typeface="標楷體" panose="03000509000000000000" pitchFamily="65" charset="-120"/>
                          <a:ea typeface="標楷體" panose="03000509000000000000" pitchFamily="65" charset="-120"/>
                        </a:rPr>
                        <a:t>慷慨程度</a:t>
                      </a:r>
                    </a:p>
                  </a:txBody>
                  <a:tcPr/>
                </a:tc>
                <a:tc>
                  <a:txBody>
                    <a:bodyPr/>
                    <a:lstStyle/>
                    <a:p>
                      <a:pPr algn="ctr">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extLst>
                  <a:ext uri="{0D108BD9-81ED-4DB2-BD59-A6C34878D82A}">
                    <a16:rowId xmlns:a16="http://schemas.microsoft.com/office/drawing/2014/main" val="10002"/>
                  </a:ext>
                </a:extLst>
              </a:tr>
              <a:tr h="463550">
                <a:tc>
                  <a:txBody>
                    <a:bodyPr/>
                    <a:lstStyle/>
                    <a:p>
                      <a:pPr algn="l">
                        <a:buClrTx/>
                        <a:buSzTx/>
                        <a:buFontTx/>
                        <a:buNone/>
                      </a:pPr>
                      <a:r>
                        <a:rPr lang="en-US" sz="2400">
                          <a:latin typeface="標楷體" panose="03000509000000000000" pitchFamily="65" charset="-120"/>
                          <a:ea typeface="標楷體" panose="03000509000000000000" pitchFamily="65" charset="-120"/>
                        </a:rPr>
                        <a:t>健康人均壽命</a:t>
                      </a:r>
                    </a:p>
                  </a:txBody>
                  <a:tcPr/>
                </a:tc>
                <a:tc>
                  <a:txBody>
                    <a:bodyPr/>
                    <a:lstStyle/>
                    <a:p>
                      <a:pPr algn="ctr">
                        <a:buClrTx/>
                        <a:buSzTx/>
                        <a:buFontTx/>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tc>
                  <a:txBody>
                    <a:bodyPr/>
                    <a:lstStyle/>
                    <a:p>
                      <a:pPr algn="l">
                        <a:buClrTx/>
                        <a:buSzTx/>
                        <a:buFontTx/>
                        <a:buNone/>
                      </a:pPr>
                      <a:r>
                        <a:rPr lang="en-US" sz="2400">
                          <a:latin typeface="標楷體" panose="03000509000000000000" pitchFamily="65" charset="-120"/>
                          <a:ea typeface="標楷體" panose="03000509000000000000" pitchFamily="65" charset="-120"/>
                        </a:rPr>
                        <a:t>覺得政府清廉</a:t>
                      </a:r>
                    </a:p>
                  </a:txBody>
                  <a:tcPr/>
                </a:tc>
                <a:tc>
                  <a:txBody>
                    <a:bodyPr/>
                    <a:lstStyle/>
                    <a:p>
                      <a:pPr algn="ctr">
                        <a:buClrTx/>
                        <a:buSzTx/>
                        <a:buFontTx/>
                        <a:buNone/>
                      </a:pPr>
                      <a:r>
                        <a:rPr lang="en-US" sz="2400">
                          <a:latin typeface="標楷體" panose="03000509000000000000" pitchFamily="65" charset="-120"/>
                          <a:ea typeface="標楷體" panose="03000509000000000000" pitchFamily="65" charset="-120"/>
                          <a:cs typeface="標楷體" panose="03000509000000000000" pitchFamily="65" charset="-120"/>
                        </a:rPr>
                        <a:t>高/中/低</a:t>
                      </a:r>
                    </a:p>
                  </a:txBody>
                  <a:tcPr/>
                </a:tc>
                <a:extLst>
                  <a:ext uri="{0D108BD9-81ED-4DB2-BD59-A6C34878D82A}">
                    <a16:rowId xmlns:a16="http://schemas.microsoft.com/office/drawing/2014/main" val="10003"/>
                  </a:ext>
                </a:extLst>
              </a:tr>
            </a:tbl>
          </a:graphicData>
        </a:graphic>
      </p:graphicFrame>
      <p:pic>
        <p:nvPicPr>
          <p:cNvPr id="36" name="Picture 20" descr="做一做_logo"/>
          <p:cNvPicPr>
            <a:picLocks noGrp="1" noChangeAspect="1"/>
          </p:cNvPicPr>
          <p:nvPr>
            <p:ph sz="half" idx="2"/>
          </p:nvPr>
        </p:nvPicPr>
        <p:blipFill>
          <a:blip r:embed="rId2"/>
          <a:stretch>
            <a:fillRect/>
          </a:stretch>
        </p:blipFill>
        <p:spPr>
          <a:xfrm>
            <a:off x="93345" y="32385"/>
            <a:ext cx="2355850" cy="1139825"/>
          </a:xfrm>
          <a:prstGeom prst="rect">
            <a:avLst/>
          </a:prstGeom>
          <a:noFill/>
          <a:ln>
            <a:noFill/>
          </a:ln>
        </p:spPr>
      </p:pic>
      <p:sp>
        <p:nvSpPr>
          <p:cNvPr id="9" name="Text Box 8"/>
          <p:cNvSpPr txBox="1"/>
          <p:nvPr/>
        </p:nvSpPr>
        <p:spPr>
          <a:xfrm>
            <a:off x="665480" y="1302385"/>
            <a:ext cx="7794625" cy="1938020"/>
          </a:xfrm>
          <a:prstGeom prst="rect">
            <a:avLst/>
          </a:prstGeom>
          <a:noFill/>
        </p:spPr>
        <p:txBody>
          <a:bodyPr wrap="square" rtlCol="0">
            <a:spAutoFit/>
          </a:bodyPr>
          <a:lstStyle/>
          <a:p>
            <a:pPr marL="381000" indent="-381000" defTabSz="914400">
              <a:tabLst>
                <a:tab pos="358140" algn="l"/>
              </a:tabLst>
            </a:pPr>
            <a:r>
              <a:rPr lang="en-US" sz="2400" dirty="0">
                <a:latin typeface="Times New Roman" panose="02020603050405020304" pitchFamily="18" charset="0"/>
                <a:ea typeface="標楷體" panose="03000509000000000000" pitchFamily="65" charset="-120"/>
                <a:cs typeface="Times New Roman" panose="02020603050405020304" pitchFamily="18" charset="0"/>
              </a:rPr>
              <a:t>3. 		</a:t>
            </a:r>
            <a:r>
              <a:rPr lang="en-US" sz="2400" dirty="0">
                <a:latin typeface="標楷體" panose="03000509000000000000" pitchFamily="65" charset="-120"/>
                <a:ea typeface="標楷體" panose="03000509000000000000" pitchFamily="65" charset="-120"/>
                <a:cs typeface="標楷體" panose="03000509000000000000" pitchFamily="65" charset="-120"/>
              </a:rPr>
              <a:t>在</a:t>
            </a:r>
            <a:r>
              <a:rPr lang="en-US" sz="2400" dirty="0">
                <a:latin typeface="Times New Roman" panose="02020603050405020304" pitchFamily="18" charset="0"/>
                <a:ea typeface="標楷體" panose="03000509000000000000" pitchFamily="65" charset="-120"/>
                <a:cs typeface="Times New Roman" panose="02020603050405020304" pitchFamily="18" charset="0"/>
              </a:rPr>
              <a:t>2020年3</a:t>
            </a:r>
            <a:r>
              <a:rPr lang="en-US" sz="2400" dirty="0">
                <a:latin typeface="標楷體" panose="03000509000000000000" pitchFamily="65" charset="-120"/>
                <a:ea typeface="標楷體" panose="03000509000000000000" pitchFamily="65" charset="-120"/>
                <a:cs typeface="標楷體" panose="03000509000000000000" pitchFamily="65" charset="-120"/>
              </a:rPr>
              <a:t>月，聯合國發表了新的一份「全球幸福報告」</a:t>
            </a:r>
            <a:r>
              <a:rPr lang="en-US" sz="2400" dirty="0">
                <a:latin typeface="Times New Roman" panose="02020603050405020304" pitchFamily="18" charset="0"/>
                <a:ea typeface="標楷體" panose="03000509000000000000" pitchFamily="65" charset="-120"/>
                <a:cs typeface="Times New Roman" panose="02020603050405020304" pitchFamily="18" charset="0"/>
              </a:rPr>
              <a:t>（World Happiness Report）</a:t>
            </a:r>
            <a:r>
              <a:rPr lang="en-US" sz="2400" dirty="0">
                <a:latin typeface="標楷體" panose="03000509000000000000" pitchFamily="65" charset="-120"/>
                <a:ea typeface="標楷體" panose="03000509000000000000" pitchFamily="65" charset="-120"/>
                <a:cs typeface="標楷體" panose="03000509000000000000" pitchFamily="65" charset="-120"/>
              </a:rPr>
              <a:t>，將</a:t>
            </a:r>
            <a:r>
              <a:rPr lang="en-US" sz="2400" dirty="0">
                <a:latin typeface="Times New Roman" panose="02020603050405020304" pitchFamily="18" charset="0"/>
                <a:ea typeface="標楷體" panose="03000509000000000000" pitchFamily="65" charset="-120"/>
                <a:cs typeface="Times New Roman" panose="02020603050405020304" pitchFamily="18" charset="0"/>
              </a:rPr>
              <a:t>153</a:t>
            </a:r>
            <a:r>
              <a:rPr lang="en-US" sz="2400" dirty="0">
                <a:latin typeface="標楷體" panose="03000509000000000000" pitchFamily="65" charset="-120"/>
                <a:ea typeface="標楷體" panose="03000509000000000000" pitchFamily="65" charset="-120"/>
                <a:cs typeface="標楷體" panose="03000509000000000000" pitchFamily="65" charset="-120"/>
              </a:rPr>
              <a:t>個國家或地區按照七項指標作幸福程度的排名，下面是其中六項。你認為香港在每分項的排名應該是高還是低呢？請圈出你的答案。（</a:t>
            </a:r>
            <a:r>
              <a:rPr lang="en-US" sz="2400" dirty="0" err="1">
                <a:latin typeface="標楷體" panose="03000509000000000000" pitchFamily="65" charset="-120"/>
                <a:ea typeface="標楷體" panose="03000509000000000000" pitchFamily="65" charset="-120"/>
                <a:cs typeface="標楷體" panose="03000509000000000000" pitchFamily="65" charset="-120"/>
              </a:rPr>
              <a:t>部分答案可從資料五中找到</a:t>
            </a:r>
            <a:r>
              <a:rPr lang="en-US" sz="2400" dirty="0">
                <a:latin typeface="標楷體" panose="03000509000000000000" pitchFamily="65" charset="-120"/>
                <a:ea typeface="標楷體" panose="03000509000000000000" pitchFamily="65" charset="-120"/>
                <a:cs typeface="標楷體" panose="03000509000000000000" pitchFamily="65" charset="-120"/>
              </a:rPr>
              <a:t>）</a:t>
            </a:r>
          </a:p>
        </p:txBody>
      </p:sp>
      <p:sp>
        <p:nvSpPr>
          <p:cNvPr id="10" name="Text Box 9"/>
          <p:cNvSpPr txBox="1"/>
          <p:nvPr/>
        </p:nvSpPr>
        <p:spPr>
          <a:xfrm>
            <a:off x="801370" y="5340350"/>
            <a:ext cx="7794625" cy="830997"/>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cs typeface="標楷體" panose="03000509000000000000" pitchFamily="65" charset="-120"/>
              </a:rPr>
              <a:t>香港在這份報告中的整體性排名為</a:t>
            </a:r>
            <a:r>
              <a:rPr lang="en-US" sz="2400" u="sng" dirty="0">
                <a:latin typeface="標楷體" panose="03000509000000000000" pitchFamily="65" charset="-120"/>
                <a:ea typeface="標楷體" panose="03000509000000000000" pitchFamily="65" charset="-120"/>
                <a:cs typeface="標楷體" panose="03000509000000000000" pitchFamily="65" charset="-120"/>
              </a:rPr>
              <a:t>     </a:t>
            </a:r>
            <a:r>
              <a:rPr lang="en-US" sz="2400" dirty="0">
                <a:latin typeface="標楷體" panose="03000509000000000000" pitchFamily="65" charset="-120"/>
                <a:ea typeface="標楷體" panose="03000509000000000000" pitchFamily="65" charset="-120"/>
                <a:cs typeface="標楷體" panose="03000509000000000000" pitchFamily="65" charset="-120"/>
              </a:rPr>
              <a:t>，</a:t>
            </a:r>
            <a:r>
              <a:rPr lang="zh-TW" altLang="en-US" sz="2400" dirty="0">
                <a:latin typeface="標楷體" panose="03000509000000000000" pitchFamily="65" charset="-120"/>
                <a:ea typeface="標楷體" panose="03000509000000000000" pitchFamily="65" charset="-120"/>
                <a:cs typeface="標楷體" panose="03000509000000000000" pitchFamily="65" charset="-120"/>
              </a:rPr>
              <a:t>位</a:t>
            </a:r>
            <a:r>
              <a:rPr lang="en-US" sz="2400" dirty="0">
                <a:latin typeface="標楷體" panose="03000509000000000000" pitchFamily="65" charset="-120"/>
                <a:ea typeface="標楷體" panose="03000509000000000000" pitchFamily="65" charset="-120"/>
                <a:cs typeface="標楷體" panose="03000509000000000000" pitchFamily="65" charset="-120"/>
              </a:rPr>
              <a:t>於    </a:t>
            </a:r>
            <a:r>
              <a:rPr lang="en-US" altLang="zh-TW" sz="2400" dirty="0">
                <a:latin typeface="標楷體" panose="03000509000000000000" pitchFamily="65" charset="-120"/>
                <a:ea typeface="標楷體" panose="03000509000000000000" pitchFamily="65" charset="-120"/>
                <a:cs typeface="標楷體" panose="03000509000000000000" pitchFamily="65" charset="-120"/>
              </a:rPr>
              <a:t>。</a:t>
            </a:r>
          </a:p>
          <a:p>
            <a:endParaRPr lang="en-US" sz="24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1" name="Oval 8"/>
          <p:cNvSpPr/>
          <p:nvPr/>
        </p:nvSpPr>
        <p:spPr>
          <a:xfrm>
            <a:off x="3070225" y="3786505"/>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2" name="Oval 8"/>
          <p:cNvSpPr/>
          <p:nvPr/>
        </p:nvSpPr>
        <p:spPr>
          <a:xfrm>
            <a:off x="3070225" y="4279900"/>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3" name="Oval 8"/>
          <p:cNvSpPr/>
          <p:nvPr/>
        </p:nvSpPr>
        <p:spPr>
          <a:xfrm>
            <a:off x="3070225" y="4773295"/>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4" name="Oval 8"/>
          <p:cNvSpPr/>
          <p:nvPr/>
        </p:nvSpPr>
        <p:spPr>
          <a:xfrm>
            <a:off x="6811645" y="3786505"/>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5" name="Oval 8"/>
          <p:cNvSpPr/>
          <p:nvPr/>
        </p:nvSpPr>
        <p:spPr>
          <a:xfrm>
            <a:off x="6811645" y="4279900"/>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6" name="Oval 8"/>
          <p:cNvSpPr/>
          <p:nvPr/>
        </p:nvSpPr>
        <p:spPr>
          <a:xfrm>
            <a:off x="6811645" y="4773295"/>
            <a:ext cx="487045" cy="44069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9" name="Text Box 18"/>
          <p:cNvSpPr txBox="1"/>
          <p:nvPr/>
        </p:nvSpPr>
        <p:spPr>
          <a:xfrm>
            <a:off x="5796136" y="5324782"/>
            <a:ext cx="504825"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78</a:t>
            </a:r>
          </a:p>
        </p:txBody>
      </p:sp>
      <p:sp>
        <p:nvSpPr>
          <p:cNvPr id="20" name="Text Box 19"/>
          <p:cNvSpPr txBox="1"/>
          <p:nvPr/>
        </p:nvSpPr>
        <p:spPr>
          <a:xfrm>
            <a:off x="7055167" y="5330851"/>
            <a:ext cx="824230" cy="460375"/>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中游</a:t>
            </a:r>
          </a:p>
        </p:txBody>
      </p:sp>
      <p:sp>
        <p:nvSpPr>
          <p:cNvPr id="18" name="Title 1">
            <a:extLst>
              <a:ext uri="{FF2B5EF4-FFF2-40B4-BE49-F238E27FC236}">
                <a16:creationId xmlns:a16="http://schemas.microsoft.com/office/drawing/2014/main" id="{DED4A27D-11D2-408A-8C1A-BE0A39B1E0FB}"/>
              </a:ext>
            </a:extLst>
          </p:cNvPr>
          <p:cNvSpPr>
            <a:spLocks noGrp="1"/>
          </p:cNvSpPr>
          <p:nvPr>
            <p:ph type="title"/>
          </p:nvPr>
        </p:nvSpPr>
        <p:spPr>
          <a:xfrm>
            <a:off x="2411760" y="81915"/>
            <a:ext cx="6275040" cy="1143000"/>
          </a:xfrm>
        </p:spPr>
        <p:txBody>
          <a:bodyPr/>
          <a:lstStyle/>
          <a:p>
            <a:r>
              <a:rPr lang="en-US" sz="3500" dirty="0" err="1">
                <a:latin typeface="標楷體" panose="03000509000000000000" pitchFamily="65" charset="-120"/>
                <a:ea typeface="標楷體" panose="03000509000000000000" pitchFamily="65" charset="-120"/>
              </a:rPr>
              <a:t>香港政府能否提供</a:t>
            </a:r>
            <a:r>
              <a:rPr lang="zh-TW" altLang="en-US" sz="3500" dirty="0">
                <a:latin typeface="標楷體" panose="03000509000000000000" pitchFamily="65" charset="-120"/>
                <a:ea typeface="標楷體" panose="03000509000000000000" pitchFamily="65" charset="-120"/>
              </a:rPr>
              <a:t>良好管治</a:t>
            </a:r>
            <a:r>
              <a:rPr lang="en-US" sz="3500" dirty="0">
                <a:latin typeface="標楷體" panose="03000509000000000000" pitchFamily="65" charset="-120"/>
                <a:ea typeface="標楷體" panose="03000509000000000000" pitchFamily="65" charset="-120"/>
              </a:rPr>
              <a:t>？</a:t>
            </a:r>
          </a:p>
        </p:txBody>
      </p:sp>
      <p:sp>
        <p:nvSpPr>
          <p:cNvPr id="17" name="文字方塊 16">
            <a:extLst>
              <a:ext uri="{FF2B5EF4-FFF2-40B4-BE49-F238E27FC236}">
                <a16:creationId xmlns:a16="http://schemas.microsoft.com/office/drawing/2014/main" id="{2801B79E-BB6F-4E2C-8162-A3BE8D0E2221}"/>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9" grpId="0"/>
      <p:bldP spid="19" grpId="1"/>
      <p:bldP spid="20" grpId="0"/>
      <p:bldP spid="2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orient="vert" idx="1"/>
          </p:nvPr>
        </p:nvSpPr>
        <p:spPr>
          <a:xfrm>
            <a:off x="390364" y="1628800"/>
            <a:ext cx="8363272" cy="4526280"/>
          </a:xfrm>
        </p:spPr>
        <p:txBody>
          <a:bodyPr vert="horz"/>
          <a:lstStyle/>
          <a:p>
            <a:pPr marL="0" indent="0">
              <a:buNone/>
            </a:pPr>
            <a:r>
              <a:rPr lang="en-US" sz="2800" dirty="0">
                <a:latin typeface="標楷體" panose="03000509000000000000" pitchFamily="65" charset="-120"/>
                <a:ea typeface="標楷體" panose="03000509000000000000" pitchFamily="65" charset="-120"/>
                <a:cs typeface="Times New Roman" panose="02020603050405020304" pitchFamily="18" charset="0"/>
                <a:sym typeface="+mn-ea"/>
              </a:rPr>
              <a:t>4.香港在這份報告中的整體性排名為78，</a:t>
            </a:r>
            <a:r>
              <a:rPr lang="zh-TW" altLang="en-US" sz="2800" dirty="0">
                <a:latin typeface="標楷體" panose="03000509000000000000" pitchFamily="65" charset="-120"/>
                <a:ea typeface="標楷體" panose="03000509000000000000" pitchFamily="65" charset="-120"/>
                <a:cs typeface="Times New Roman" panose="02020603050405020304" pitchFamily="18" charset="0"/>
                <a:sym typeface="+mn-ea"/>
              </a:rPr>
              <a:t>位</a:t>
            </a:r>
            <a:r>
              <a:rPr lang="en-US" sz="2800" dirty="0" err="1">
                <a:latin typeface="標楷體" panose="03000509000000000000" pitchFamily="65" charset="-120"/>
                <a:ea typeface="標楷體" panose="03000509000000000000" pitchFamily="65" charset="-120"/>
                <a:cs typeface="Times New Roman" panose="02020603050405020304" pitchFamily="18" charset="0"/>
                <a:sym typeface="+mn-ea"/>
              </a:rPr>
              <a:t>於中游。為什麼</a:t>
            </a:r>
            <a:r>
              <a:rPr lang="en-US" sz="2800" dirty="0">
                <a:latin typeface="標楷體" panose="03000509000000000000" pitchFamily="65" charset="-120"/>
                <a:ea typeface="標楷體" panose="03000509000000000000" pitchFamily="65" charset="-120"/>
                <a:cs typeface="Times New Roman" panose="02020603050405020304" pitchFamily="18" charset="0"/>
                <a:sym typeface="+mn-ea"/>
              </a:rPr>
              <a:t>？</a:t>
            </a:r>
          </a:p>
          <a:p>
            <a:pPr marL="0" indent="0">
              <a:buNone/>
            </a:pPr>
            <a:endParaRPr lang="en-US" sz="2800" dirty="0">
              <a:latin typeface="標楷體" panose="03000509000000000000" pitchFamily="65" charset="-120"/>
              <a:ea typeface="標楷體" panose="03000509000000000000" pitchFamily="65" charset="-120"/>
              <a:cs typeface="Times New Roman" panose="02020603050405020304" pitchFamily="18" charset="0"/>
              <a:sym typeface="+mn-ea"/>
            </a:endParaRPr>
          </a:p>
          <a:p>
            <a:pPr marL="0" indent="0">
              <a:buNone/>
            </a:pPr>
            <a:r>
              <a:rPr lang="en-US" sz="2800" dirty="0">
                <a:latin typeface="標楷體" panose="03000509000000000000" pitchFamily="65" charset="-120"/>
                <a:ea typeface="標楷體" panose="03000509000000000000" pitchFamily="65" charset="-120"/>
                <a:cs typeface="Times New Roman" panose="02020603050405020304" pitchFamily="18" charset="0"/>
              </a:rPr>
              <a:t>5.為什麼香港市民對生活的滿意度與預期將來生活的滿意度偏低？試從日常生活和與他人接觸中，推論你的答案。</a:t>
            </a:r>
            <a:endParaRPr lang="en-US" dirty="0">
              <a:latin typeface="標楷體" panose="03000509000000000000" pitchFamily="65" charset="-120"/>
              <a:ea typeface="標楷體" panose="03000509000000000000" pitchFamily="65" charset="-120"/>
              <a:cs typeface="標楷體" panose="03000509000000000000" pitchFamily="65" charset="-120"/>
            </a:endParaRPr>
          </a:p>
          <a:p>
            <a:endParaRPr lang="en-US" dirty="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36" name="Picture 20" descr="做一做_logo"/>
          <p:cNvPicPr>
            <a:picLocks noGrp="1" noChangeAspect="1"/>
          </p:cNvPicPr>
          <p:nvPr>
            <p:ph sz="half" idx="4294967295"/>
          </p:nvPr>
        </p:nvPicPr>
        <p:blipFill>
          <a:blip r:embed="rId2"/>
          <a:stretch>
            <a:fillRect/>
          </a:stretch>
        </p:blipFill>
        <p:spPr>
          <a:xfrm>
            <a:off x="0" y="32385"/>
            <a:ext cx="2355850" cy="1139825"/>
          </a:xfrm>
          <a:prstGeom prst="rect">
            <a:avLst/>
          </a:prstGeom>
          <a:noFill/>
          <a:ln>
            <a:noFill/>
          </a:ln>
        </p:spPr>
      </p:pic>
      <p:cxnSp>
        <p:nvCxnSpPr>
          <p:cNvPr id="5" name="Straight Connector 4"/>
          <p:cNvCxnSpPr/>
          <p:nvPr/>
        </p:nvCxnSpPr>
        <p:spPr>
          <a:xfrm flipV="1">
            <a:off x="611505" y="4871085"/>
            <a:ext cx="7976870" cy="69850"/>
          </a:xfrm>
          <a:prstGeom prst="line">
            <a:avLst/>
          </a:prstGeom>
          <a:noFill/>
          <a:ln w="6350" cap="flat" cmpd="sng" algn="ctr">
            <a:solidFill>
              <a:srgbClr val="FF0000"/>
            </a:solidFill>
            <a:prstDash val="solid"/>
            <a:miter lim="800000"/>
          </a:ln>
          <a:effectLst/>
        </p:spPr>
      </p:cxnSp>
      <p:cxnSp>
        <p:nvCxnSpPr>
          <p:cNvPr id="7" name="Straight Connector 6"/>
          <p:cNvCxnSpPr/>
          <p:nvPr/>
        </p:nvCxnSpPr>
        <p:spPr>
          <a:xfrm flipV="1">
            <a:off x="611505" y="2945130"/>
            <a:ext cx="7976870" cy="69850"/>
          </a:xfrm>
          <a:prstGeom prst="line">
            <a:avLst/>
          </a:prstGeom>
          <a:noFill/>
          <a:ln w="6350" cap="flat" cmpd="sng" algn="ctr">
            <a:solidFill>
              <a:srgbClr val="FF0000"/>
            </a:solidFill>
            <a:prstDash val="solid"/>
            <a:miter lim="800000"/>
          </a:ln>
          <a:effectLst/>
        </p:spPr>
      </p:cxnSp>
      <p:sp>
        <p:nvSpPr>
          <p:cNvPr id="8" name="Title 1">
            <a:extLst>
              <a:ext uri="{FF2B5EF4-FFF2-40B4-BE49-F238E27FC236}">
                <a16:creationId xmlns:a16="http://schemas.microsoft.com/office/drawing/2014/main" id="{1C1A63F4-4216-4A6D-BCFA-DF342E103D43}"/>
              </a:ext>
            </a:extLst>
          </p:cNvPr>
          <p:cNvSpPr txBox="1">
            <a:spLocks/>
          </p:cNvSpPr>
          <p:nvPr/>
        </p:nvSpPr>
        <p:spPr bwMode="auto">
          <a:xfrm>
            <a:off x="2313335" y="41498"/>
            <a:ext cx="62750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a:lstStyle>
          <a:p>
            <a:r>
              <a:rPr lang="en-US" sz="3500" dirty="0" err="1">
                <a:latin typeface="標楷體" panose="03000509000000000000" pitchFamily="65" charset="-120"/>
                <a:ea typeface="標楷體" panose="03000509000000000000" pitchFamily="65" charset="-120"/>
              </a:rPr>
              <a:t>香港政府能否提供</a:t>
            </a:r>
            <a:r>
              <a:rPr lang="zh-TW" altLang="en-US" sz="3500" dirty="0">
                <a:latin typeface="標楷體" panose="03000509000000000000" pitchFamily="65" charset="-120"/>
                <a:ea typeface="標楷體" panose="03000509000000000000" pitchFamily="65" charset="-120"/>
              </a:rPr>
              <a:t>良好管治</a:t>
            </a:r>
            <a:r>
              <a:rPr lang="en-US" sz="3500"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E86169C8-9246-439C-8031-FC85EEFC2498}"/>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500"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075" y="426085"/>
            <a:ext cx="5349875" cy="1143000"/>
          </a:xfrm>
        </p:spPr>
        <p:txBody>
          <a:bodyPr/>
          <a:lstStyle/>
          <a:p>
            <a:r>
              <a:rPr lang="en-US" sz="3200" dirty="0" err="1">
                <a:latin typeface="標楷體" panose="03000509000000000000" pitchFamily="65" charset="-120"/>
                <a:ea typeface="標楷體" panose="03000509000000000000" pitchFamily="65" charset="-120"/>
                <a:cs typeface="微軟正黑體" panose="020B0604030504040204" charset="-120"/>
              </a:rPr>
              <a:t>從國際調查報告看香港特區政府的管治成績</a:t>
            </a:r>
            <a:r>
              <a:rPr lang="en-US" sz="3200" dirty="0">
                <a:latin typeface="標楷體" panose="03000509000000000000" pitchFamily="65" charset="-120"/>
                <a:ea typeface="標楷體" panose="03000509000000000000" pitchFamily="65" charset="-120"/>
                <a:cs typeface="微軟正黑體" panose="020B0604030504040204" charset="-120"/>
              </a:rPr>
              <a:t>(II)</a:t>
            </a:r>
          </a:p>
        </p:txBody>
      </p:sp>
      <p:sp>
        <p:nvSpPr>
          <p:cNvPr id="5" name="Text Box 4"/>
          <p:cNvSpPr txBox="1"/>
          <p:nvPr/>
        </p:nvSpPr>
        <p:spPr>
          <a:xfrm>
            <a:off x="551815" y="1824990"/>
            <a:ext cx="8308340" cy="1568450"/>
          </a:xfrm>
          <a:prstGeom prst="rect">
            <a:avLst/>
          </a:prstGeom>
          <a:noFill/>
          <a:ln>
            <a:solidFill>
              <a:srgbClr val="FFC000"/>
            </a:solidFill>
          </a:ln>
        </p:spPr>
        <p:txBody>
          <a:bodyPr wrap="square" rtlCol="0">
            <a:spAutoFit/>
          </a:bodyPr>
          <a:lstStyle/>
          <a:p>
            <a:r>
              <a:rPr lang="en-US" sz="2400" dirty="0" err="1">
                <a:latin typeface="標楷體" panose="03000509000000000000" pitchFamily="65" charset="-120"/>
                <a:ea typeface="標楷體" panose="03000509000000000000" pitchFamily="65" charset="-120"/>
                <a:cs typeface="標楷體" panose="03000509000000000000" pitchFamily="65" charset="-120"/>
              </a:rPr>
              <a:t>根據《</a:t>
            </a:r>
            <a:r>
              <a:rPr lang="en-US" sz="2400" dirty="0" err="1">
                <a:latin typeface="標楷體" panose="03000509000000000000" pitchFamily="65" charset="-120"/>
                <a:ea typeface="標楷體" panose="03000509000000000000" pitchFamily="65" charset="-120"/>
                <a:cs typeface="Times New Roman" panose="02020603050405020304" pitchFamily="18" charset="0"/>
              </a:rPr>
              <a:t>世界人口報告</a:t>
            </a:r>
            <a:r>
              <a:rPr lang="en-US" sz="2400" dirty="0">
                <a:latin typeface="標楷體" panose="03000509000000000000" pitchFamily="65" charset="-120"/>
                <a:ea typeface="標楷體" panose="03000509000000000000" pitchFamily="65" charset="-120"/>
                <a:cs typeface="Times New Roman" panose="02020603050405020304" pitchFamily="18" charset="0"/>
              </a:rPr>
              <a:t>》(World Population Report)，2020年</a:t>
            </a:r>
            <a:r>
              <a:rPr lang="en-US" sz="2400"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全世界貧富懸殊最嚴重</a:t>
            </a:r>
            <a:r>
              <a:rPr lang="en-US" sz="2400" dirty="0">
                <a:latin typeface="標楷體" panose="03000509000000000000" pitchFamily="65" charset="-120"/>
                <a:ea typeface="標楷體" panose="03000509000000000000" pitchFamily="65" charset="-120"/>
                <a:cs typeface="Times New Roman" panose="02020603050405020304" pitchFamily="18" charset="0"/>
              </a:rPr>
              <a:t>的10個國家或地區，依次是：萊索托、南非共和國、海地、</a:t>
            </a:r>
            <a:r>
              <a:rPr lang="en-US" sz="2400" dirty="0">
                <a:latin typeface="標楷體" panose="03000509000000000000" pitchFamily="65" charset="-120"/>
                <a:ea typeface="標楷體" panose="03000509000000000000" pitchFamily="65" charset="-120"/>
                <a:cs typeface="標楷體" panose="03000509000000000000" pitchFamily="65" charset="-120"/>
              </a:rPr>
              <a:t>博茨瓦納、納米比亞、贊比亞、科摩羅、香港、危地馬拉和巴拉圭。</a:t>
            </a:r>
          </a:p>
        </p:txBody>
      </p:sp>
      <p:sp>
        <p:nvSpPr>
          <p:cNvPr id="6" name="Text Box 5"/>
          <p:cNvSpPr txBox="1"/>
          <p:nvPr/>
        </p:nvSpPr>
        <p:spPr>
          <a:xfrm>
            <a:off x="551815" y="3540760"/>
            <a:ext cx="8308340" cy="1198880"/>
          </a:xfrm>
          <a:prstGeom prst="rect">
            <a:avLst/>
          </a:prstGeom>
          <a:noFill/>
          <a:ln>
            <a:solidFill>
              <a:srgbClr val="FF0000"/>
            </a:solidFill>
          </a:ln>
        </p:spPr>
        <p:txBody>
          <a:bodyPr wrap="square" rtlCol="0">
            <a:spAutoFit/>
          </a:bodyPr>
          <a:lstStyle/>
          <a:p>
            <a:r>
              <a:rPr lang="en-US" sz="2400" dirty="0">
                <a:latin typeface="標楷體" panose="03000509000000000000" pitchFamily="65" charset="-120"/>
                <a:ea typeface="標楷體" panose="03000509000000000000" pitchFamily="65" charset="-120"/>
                <a:cs typeface="標楷體" panose="03000509000000000000" pitchFamily="65" charset="-120"/>
              </a:rPr>
              <a:t>英國經濟學人智庫於</a:t>
            </a:r>
            <a:r>
              <a:rPr lang="en-US" sz="2400" dirty="0">
                <a:latin typeface="標楷體" panose="03000509000000000000" pitchFamily="65" charset="-120"/>
                <a:ea typeface="標楷體" panose="03000509000000000000" pitchFamily="65" charset="-120"/>
                <a:cs typeface="Times New Roman" panose="02020603050405020304" pitchFamily="18" charset="0"/>
              </a:rPr>
              <a:t>2020年11月發表《全球生活成本調查報告》顯示，香港連續第二年成為</a:t>
            </a:r>
            <a:r>
              <a:rPr lang="en-US" sz="2400"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全球130</a:t>
            </a:r>
            <a:r>
              <a:rPr lang="en-US" sz="2400" u="sng" dirty="0">
                <a:solidFill>
                  <a:srgbClr val="FF0000"/>
                </a:solidFill>
                <a:latin typeface="標楷體" panose="03000509000000000000" pitchFamily="65" charset="-120"/>
                <a:ea typeface="標楷體" panose="03000509000000000000" pitchFamily="65" charset="-120"/>
                <a:cs typeface="標楷體" panose="03000509000000000000" pitchFamily="65" charset="-120"/>
              </a:rPr>
              <a:t>個城市當中生活成本最高</a:t>
            </a:r>
            <a:r>
              <a:rPr lang="en-US" sz="2400" dirty="0">
                <a:latin typeface="標楷體" panose="03000509000000000000" pitchFamily="65" charset="-120"/>
                <a:ea typeface="標楷體" panose="03000509000000000000" pitchFamily="65" charset="-120"/>
                <a:cs typeface="標楷體" panose="03000509000000000000" pitchFamily="65" charset="-120"/>
              </a:rPr>
              <a:t>的地方，與瑞士蘇黎世和法國巴黎並列榜首。</a:t>
            </a:r>
          </a:p>
        </p:txBody>
      </p:sp>
      <p:sp>
        <p:nvSpPr>
          <p:cNvPr id="7" name="Text Box 6"/>
          <p:cNvSpPr txBox="1"/>
          <p:nvPr/>
        </p:nvSpPr>
        <p:spPr>
          <a:xfrm>
            <a:off x="551815" y="4886960"/>
            <a:ext cx="8308340" cy="1198880"/>
          </a:xfrm>
          <a:prstGeom prst="rect">
            <a:avLst/>
          </a:prstGeom>
          <a:noFill/>
          <a:ln w="28575" cmpd="sng">
            <a:solidFill>
              <a:schemeClr val="accent1">
                <a:shade val="50000"/>
              </a:schemeClr>
            </a:solidFill>
            <a:prstDash val="solid"/>
          </a:ln>
        </p:spPr>
        <p:txBody>
          <a:bodyPr wrap="square" rtlCol="0">
            <a:spAutoFit/>
          </a:bodyPr>
          <a:lstStyle/>
          <a:p>
            <a:r>
              <a:rPr lang="en-US" sz="2400">
                <a:latin typeface="標楷體" panose="03000509000000000000" pitchFamily="65" charset="-120"/>
                <a:ea typeface="標楷體" panose="03000509000000000000" pitchFamily="65" charset="-120"/>
                <a:cs typeface="標楷體" panose="03000509000000000000" pitchFamily="65" charset="-120"/>
              </a:rPr>
              <a:t>世邦魏理仕於</a:t>
            </a:r>
            <a:r>
              <a:rPr lang="en-US" sz="2400">
                <a:latin typeface="標楷體" panose="03000509000000000000" pitchFamily="65" charset="-120"/>
                <a:ea typeface="標楷體" panose="03000509000000000000" pitchFamily="65" charset="-120"/>
                <a:cs typeface="Times New Roman" panose="02020603050405020304" pitchFamily="18" charset="0"/>
              </a:rPr>
              <a:t>2020年6月發布的《2020全球生活報告》顯示，2019年全球住</a:t>
            </a:r>
            <a:r>
              <a:rPr lang="en-US" sz="2400">
                <a:latin typeface="標楷體" panose="03000509000000000000" pitchFamily="65" charset="-120"/>
                <a:ea typeface="標楷體" panose="03000509000000000000" pitchFamily="65" charset="-120"/>
                <a:cs typeface="標楷體" panose="03000509000000000000" pitchFamily="65" charset="-120"/>
              </a:rPr>
              <a:t>宅價格最高的十大城市中有一半位於亞洲，香港蟬聯「</a:t>
            </a:r>
            <a:r>
              <a:rPr lang="en-US" sz="2400" u="sng">
                <a:solidFill>
                  <a:srgbClr val="FF0000"/>
                </a:solidFill>
                <a:latin typeface="標楷體" panose="03000509000000000000" pitchFamily="65" charset="-120"/>
                <a:ea typeface="標楷體" panose="03000509000000000000" pitchFamily="65" charset="-120"/>
                <a:cs typeface="標楷體" panose="03000509000000000000" pitchFamily="65" charset="-120"/>
              </a:rPr>
              <a:t>全球房價最高城市</a:t>
            </a:r>
            <a:r>
              <a:rPr lang="en-US" sz="2400">
                <a:latin typeface="標楷體" panose="03000509000000000000" pitchFamily="65" charset="-120"/>
                <a:ea typeface="標楷體" panose="03000509000000000000" pitchFamily="65" charset="-120"/>
                <a:cs typeface="標楷體" panose="03000509000000000000" pitchFamily="65" charset="-120"/>
              </a:rPr>
              <a:t>」。</a:t>
            </a:r>
          </a:p>
        </p:txBody>
      </p:sp>
      <p:sp>
        <p:nvSpPr>
          <p:cNvPr id="8" name="文字方塊 7">
            <a:extLst>
              <a:ext uri="{FF2B5EF4-FFF2-40B4-BE49-F238E27FC236}">
                <a16:creationId xmlns:a16="http://schemas.microsoft.com/office/drawing/2014/main" id="{B9F2DF7B-6802-4F38-B53D-70F7132012AE}"/>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34</a:t>
            </a:r>
            <a:endParaRPr lang="zh-HK" altLang="en-US" dirty="0">
              <a:latin typeface="標楷體" panose="03000509000000000000" pitchFamily="65" charset="-120"/>
              <a:ea typeface="標楷體" panose="03000509000000000000" pitchFamily="65" charset="-120"/>
            </a:endParaRPr>
          </a:p>
        </p:txBody>
      </p:sp>
      <p:pic>
        <p:nvPicPr>
          <p:cNvPr id="3" name="Picture 12">
            <a:extLst>
              <a:ext uri="{FF2B5EF4-FFF2-40B4-BE49-F238E27FC236}">
                <a16:creationId xmlns:a16="http://schemas.microsoft.com/office/drawing/2014/main" id="{3E265497-1005-8144-72EB-F0E425B8B4E7}"/>
              </a:ext>
            </a:extLst>
          </p:cNvPr>
          <p:cNvPicPr>
            <a:picLocks noChangeAspect="1"/>
          </p:cNvPicPr>
          <p:nvPr/>
        </p:nvPicPr>
        <p:blipFill>
          <a:blip r:embed="rId2"/>
          <a:stretch>
            <a:fillRect/>
          </a:stretch>
        </p:blipFill>
        <p:spPr>
          <a:xfrm>
            <a:off x="431165" y="166686"/>
            <a:ext cx="2327910" cy="14147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80010"/>
            <a:ext cx="5386804" cy="1143000"/>
          </a:xfrm>
        </p:spPr>
        <p:txBody>
          <a:bodyPr/>
          <a:lstStyle/>
          <a:p>
            <a:r>
              <a:rPr lang="en-US" sz="3200" dirty="0" err="1">
                <a:latin typeface="標楷體" panose="03000509000000000000" pitchFamily="65" charset="-120"/>
                <a:ea typeface="標楷體" panose="03000509000000000000" pitchFamily="65" charset="-120"/>
                <a:cs typeface="微軟正黑體" panose="020B0604030504040204" charset="-120"/>
              </a:rPr>
              <a:t>從國際調查報告看香港特區</a:t>
            </a:r>
            <a:br>
              <a:rPr lang="en-US" sz="3200" dirty="0">
                <a:latin typeface="標楷體" panose="03000509000000000000" pitchFamily="65" charset="-120"/>
                <a:ea typeface="標楷體" panose="03000509000000000000" pitchFamily="65" charset="-120"/>
                <a:cs typeface="微軟正黑體" panose="020B0604030504040204" charset="-120"/>
              </a:rPr>
            </a:br>
            <a:r>
              <a:rPr lang="en-US" sz="3200" dirty="0">
                <a:latin typeface="標楷體" panose="03000509000000000000" pitchFamily="65" charset="-120"/>
                <a:ea typeface="標楷體" panose="03000509000000000000" pitchFamily="65" charset="-120"/>
                <a:cs typeface="微軟正黑體" panose="020B0604030504040204" charset="-120"/>
              </a:rPr>
              <a:t>    </a:t>
            </a:r>
            <a:r>
              <a:rPr lang="en-US" sz="3200" dirty="0" err="1">
                <a:latin typeface="標楷體" panose="03000509000000000000" pitchFamily="65" charset="-120"/>
                <a:ea typeface="標楷體" panose="03000509000000000000" pitchFamily="65" charset="-120"/>
                <a:cs typeface="微軟正黑體" panose="020B0604030504040204" charset="-120"/>
              </a:rPr>
              <a:t>政府的管治成績</a:t>
            </a:r>
            <a:r>
              <a:rPr lang="en-US" sz="3200" dirty="0">
                <a:latin typeface="標楷體" panose="03000509000000000000" pitchFamily="65" charset="-120"/>
                <a:ea typeface="標楷體" panose="03000509000000000000" pitchFamily="65" charset="-120"/>
                <a:cs typeface="微軟正黑體" panose="020B0604030504040204" charset="-120"/>
              </a:rPr>
              <a:t>(II)</a:t>
            </a:r>
          </a:p>
        </p:txBody>
      </p:sp>
      <p:sp>
        <p:nvSpPr>
          <p:cNvPr id="3" name="Text Placeholder 2"/>
          <p:cNvSpPr>
            <a:spLocks noGrp="1"/>
          </p:cNvSpPr>
          <p:nvPr>
            <p:ph type="body" orient="vert" idx="1"/>
          </p:nvPr>
        </p:nvSpPr>
        <p:spPr>
          <a:xfrm>
            <a:off x="457200" y="1298575"/>
            <a:ext cx="8229600" cy="4827905"/>
          </a:xfrm>
        </p:spPr>
        <p:txBody>
          <a:bodyPr vert="horz"/>
          <a:lstStyle/>
          <a:p>
            <a:pPr marL="0" indent="0">
              <a:buNone/>
            </a:pPr>
            <a:r>
              <a:rPr lang="en-US" sz="2400" dirty="0">
                <a:latin typeface="標楷體" panose="03000509000000000000" pitchFamily="65" charset="-120"/>
                <a:ea typeface="標楷體" panose="03000509000000000000" pitchFamily="65" charset="-120"/>
                <a:cs typeface="標楷體" panose="03000509000000000000" pitchFamily="65" charset="-120"/>
              </a:rPr>
              <a:t>1.資料六顯示的都是香港面對的新問題，還是由來已久？這些問題何以出現？</a:t>
            </a:r>
          </a:p>
          <a:p>
            <a:pPr marL="0" indent="0">
              <a:buNone/>
            </a:pP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pPr marL="0" indent="0">
              <a:buNone/>
            </a:pPr>
            <a:r>
              <a:rPr lang="en-US" sz="2400" dirty="0">
                <a:latin typeface="標楷體" panose="03000509000000000000" pitchFamily="65" charset="-120"/>
                <a:ea typeface="標楷體" panose="03000509000000000000" pitchFamily="65" charset="-120"/>
                <a:cs typeface="標楷體" panose="03000509000000000000" pitchFamily="65" charset="-120"/>
              </a:rPr>
              <a:t>2.香港出現的這些問題，是因為香港奉行什麼經濟制度？</a:t>
            </a:r>
          </a:p>
          <a:p>
            <a:pPr marL="0" indent="0">
              <a:buNone/>
            </a:pP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pPr marL="0" indent="0">
              <a:buNone/>
            </a:pPr>
            <a:r>
              <a:rPr lang="en-US" sz="2400" dirty="0">
                <a:latin typeface="標楷體" panose="03000509000000000000" pitchFamily="65" charset="-120"/>
                <a:ea typeface="標楷體" panose="03000509000000000000" pitchFamily="65" charset="-120"/>
                <a:cs typeface="標楷體" panose="03000509000000000000" pitchFamily="65" charset="-120"/>
              </a:rPr>
              <a:t>3.如果香港可以實行雙普選，上面這些問題可以得以解決或紓緩？</a:t>
            </a:r>
          </a:p>
          <a:p>
            <a:pPr marL="0" indent="0">
              <a:buNone/>
            </a:pP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pPr marL="0" indent="0">
              <a:buNone/>
            </a:pPr>
            <a:r>
              <a:rPr lang="en-US" sz="2400" dirty="0">
                <a:latin typeface="標楷體" panose="03000509000000000000" pitchFamily="65" charset="-120"/>
                <a:ea typeface="標楷體" panose="03000509000000000000" pitchFamily="65" charset="-120"/>
                <a:cs typeface="標楷體" panose="03000509000000000000" pitchFamily="65" charset="-120"/>
              </a:rPr>
              <a:t>4.其他有實行雙普選的亞洲國家，有上面香港所面對的問題嗎？</a:t>
            </a:r>
            <a:endParaRPr lang="en-US" dirty="0"/>
          </a:p>
          <a:p>
            <a:pPr marL="0" indent="0">
              <a:buNone/>
            </a:pPr>
            <a:endParaRPr lang="en-US" dirty="0"/>
          </a:p>
        </p:txBody>
      </p:sp>
      <p:pic>
        <p:nvPicPr>
          <p:cNvPr id="1073743880" name="Content Placeholder 1073743879" descr="做一做_logo"/>
          <p:cNvPicPr>
            <a:picLocks noGrp="1" noChangeAspect="1"/>
          </p:cNvPicPr>
          <p:nvPr>
            <p:ph idx="4294967295"/>
          </p:nvPr>
        </p:nvPicPr>
        <p:blipFill>
          <a:blip r:embed="rId2"/>
          <a:stretch>
            <a:fillRect/>
          </a:stretch>
        </p:blipFill>
        <p:spPr>
          <a:xfrm>
            <a:off x="56515" y="80010"/>
            <a:ext cx="2355850" cy="1139825"/>
          </a:xfrm>
          <a:prstGeom prst="rect">
            <a:avLst/>
          </a:prstGeom>
          <a:noFill/>
          <a:ln w="9525">
            <a:noFill/>
          </a:ln>
        </p:spPr>
      </p:pic>
      <p:cxnSp>
        <p:nvCxnSpPr>
          <p:cNvPr id="4" name="Straight Connector 3"/>
          <p:cNvCxnSpPr/>
          <p:nvPr/>
        </p:nvCxnSpPr>
        <p:spPr>
          <a:xfrm flipV="1">
            <a:off x="611505" y="4643120"/>
            <a:ext cx="7976870" cy="69850"/>
          </a:xfrm>
          <a:prstGeom prst="line">
            <a:avLst/>
          </a:prstGeom>
          <a:noFill/>
          <a:ln w="6350" cap="flat" cmpd="sng" algn="ctr">
            <a:solidFill>
              <a:srgbClr val="FF0000"/>
            </a:solidFill>
            <a:prstDash val="solid"/>
            <a:miter lim="800000"/>
          </a:ln>
          <a:effectLst/>
        </p:spPr>
      </p:cxnSp>
      <p:cxnSp>
        <p:nvCxnSpPr>
          <p:cNvPr id="8" name="Straight Connector 7"/>
          <p:cNvCxnSpPr/>
          <p:nvPr/>
        </p:nvCxnSpPr>
        <p:spPr>
          <a:xfrm flipV="1">
            <a:off x="611505" y="3394075"/>
            <a:ext cx="7976870" cy="69850"/>
          </a:xfrm>
          <a:prstGeom prst="line">
            <a:avLst/>
          </a:prstGeom>
          <a:noFill/>
          <a:ln w="6350" cap="flat" cmpd="sng" algn="ctr">
            <a:solidFill>
              <a:srgbClr val="FF0000"/>
            </a:solidFill>
            <a:prstDash val="solid"/>
            <a:miter lim="800000"/>
          </a:ln>
          <a:effectLst/>
        </p:spPr>
      </p:cxnSp>
      <p:cxnSp>
        <p:nvCxnSpPr>
          <p:cNvPr id="9" name="Straight Connector 8"/>
          <p:cNvCxnSpPr/>
          <p:nvPr/>
        </p:nvCxnSpPr>
        <p:spPr>
          <a:xfrm flipV="1">
            <a:off x="526415" y="2468880"/>
            <a:ext cx="7976870" cy="69850"/>
          </a:xfrm>
          <a:prstGeom prst="line">
            <a:avLst/>
          </a:prstGeom>
          <a:noFill/>
          <a:ln w="6350" cap="flat" cmpd="sng" algn="ctr">
            <a:solidFill>
              <a:srgbClr val="FF0000"/>
            </a:solidFill>
            <a:prstDash val="solid"/>
            <a:miter lim="800000"/>
          </a:ln>
          <a:effectLst/>
        </p:spPr>
      </p:cxnSp>
      <p:cxnSp>
        <p:nvCxnSpPr>
          <p:cNvPr id="10" name="Straight Connector 9"/>
          <p:cNvCxnSpPr/>
          <p:nvPr/>
        </p:nvCxnSpPr>
        <p:spPr>
          <a:xfrm flipV="1">
            <a:off x="583565" y="5892800"/>
            <a:ext cx="7976870" cy="69850"/>
          </a:xfrm>
          <a:prstGeom prst="line">
            <a:avLst/>
          </a:prstGeom>
          <a:noFill/>
          <a:ln w="6350" cap="flat" cmpd="sng" algn="ctr">
            <a:solidFill>
              <a:srgbClr val="FF0000"/>
            </a:solidFill>
            <a:prstDash val="solid"/>
            <a:miter lim="800000"/>
          </a:ln>
          <a:effectLst/>
        </p:spPr>
      </p:cxnSp>
      <p:sp>
        <p:nvSpPr>
          <p:cNvPr id="11" name="文字方塊 10">
            <a:extLst>
              <a:ext uri="{FF2B5EF4-FFF2-40B4-BE49-F238E27FC236}">
                <a16:creationId xmlns:a16="http://schemas.microsoft.com/office/drawing/2014/main" id="{50193B96-F34C-40E5-959D-BF2BD1C8554C}"/>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1"/>
          <p:cNvSpPr/>
          <p:nvPr/>
        </p:nvSpPr>
        <p:spPr>
          <a:xfrm>
            <a:off x="151765" y="1325245"/>
            <a:ext cx="8841105" cy="5125085"/>
          </a:xfrm>
          <a:prstGeom prst="rect">
            <a:avLst/>
          </a:prstGeom>
          <a:gradFill rotWithShape="0">
            <a:gsLst>
              <a:gs pos="0">
                <a:srgbClr val="FABF8F"/>
              </a:gs>
              <a:gs pos="50000">
                <a:srgbClr val="FDE9D9"/>
              </a:gs>
              <a:gs pos="100000">
                <a:srgbClr val="FABF8F"/>
              </a:gs>
            </a:gsLst>
            <a:lin ang="18900000" scaled="1"/>
            <a:tileRect/>
          </a:gradFill>
          <a:ln w="12700" cap="flat" cmpd="sng">
            <a:solidFill>
              <a:srgbClr val="FABF8F"/>
            </a:solidFill>
            <a:prstDash val="solid"/>
            <a:miter/>
            <a:headEnd type="none" w="med" len="med"/>
            <a:tailEnd type="none" w="med" len="med"/>
          </a:ln>
          <a:effectLst>
            <a:outerShdw dist="28398" dir="3806096" algn="ctr" rotWithShape="0">
              <a:srgbClr val="974706">
                <a:alpha val="50000"/>
              </a:srgbClr>
            </a:outerShdw>
          </a:effectLst>
        </p:spPr>
      </p:sp>
      <p:pic>
        <p:nvPicPr>
          <p:cNvPr id="5" name="Picture 28" descr="小結_logo"/>
          <p:cNvPicPr>
            <a:picLocks noChangeAspect="1"/>
          </p:cNvPicPr>
          <p:nvPr/>
        </p:nvPicPr>
        <p:blipFill>
          <a:blip r:embed="rId2"/>
          <a:stretch>
            <a:fillRect/>
          </a:stretch>
        </p:blipFill>
        <p:spPr>
          <a:xfrm>
            <a:off x="151130" y="332656"/>
            <a:ext cx="1881505" cy="2341245"/>
          </a:xfrm>
          <a:prstGeom prst="rect">
            <a:avLst/>
          </a:prstGeom>
          <a:noFill/>
          <a:ln>
            <a:noFill/>
          </a:ln>
        </p:spPr>
      </p:pic>
      <p:sp>
        <p:nvSpPr>
          <p:cNvPr id="6" name="Text Box 5"/>
          <p:cNvSpPr txBox="1"/>
          <p:nvPr/>
        </p:nvSpPr>
        <p:spPr>
          <a:xfrm>
            <a:off x="377190" y="1900992"/>
            <a:ext cx="8389620" cy="3631763"/>
          </a:xfrm>
          <a:prstGeom prst="rect">
            <a:avLst/>
          </a:prstGeom>
          <a:noFill/>
        </p:spPr>
        <p:txBody>
          <a:bodyPr wrap="square" rtlCol="0">
            <a:spAutoFit/>
          </a:bodyPr>
          <a:lstStyle/>
          <a:p>
            <a:r>
              <a:rPr lang="en-US" sz="28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a:latin typeface="標楷體" panose="03000509000000000000" pitchFamily="65" charset="-120"/>
                <a:ea typeface="標楷體" panose="03000509000000000000" pitchFamily="65" charset="-120"/>
                <a:cs typeface="標楷體" panose="03000509000000000000" pitchFamily="65" charset="-120"/>
              </a:rPr>
              <a:t>《</a:t>
            </a:r>
            <a:r>
              <a:rPr lang="en-US" sz="2400" dirty="0" err="1">
                <a:latin typeface="標楷體" panose="03000509000000000000" pitchFamily="65" charset="-120"/>
                <a:ea typeface="標楷體" panose="03000509000000000000" pitchFamily="65" charset="-120"/>
                <a:cs typeface="標楷體" panose="03000509000000000000" pitchFamily="65" charset="-120"/>
              </a:rPr>
              <a:t>基本法》既已訂明香港最終要邁向雙普選</a:t>
            </a:r>
            <a:r>
              <a:rPr lang="en-US" sz="2400" dirty="0">
                <a:latin typeface="標楷體" panose="03000509000000000000" pitchFamily="65" charset="-120"/>
                <a:ea typeface="標楷體" panose="03000509000000000000" pitchFamily="65" charset="-120"/>
                <a:cs typeface="標楷體" panose="03000509000000000000" pitchFamily="65" charset="-120"/>
              </a:rPr>
              <a:t>   </a:t>
            </a:r>
          </a:p>
          <a:p>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err="1">
                <a:latin typeface="標楷體" panose="03000509000000000000" pitchFamily="65" charset="-120"/>
                <a:ea typeface="標楷體" panose="03000509000000000000" pitchFamily="65" charset="-120"/>
                <a:cs typeface="標楷體" panose="03000509000000000000" pitchFamily="65" charset="-120"/>
              </a:rPr>
              <a:t>的目標，這亦是眾多香港市民支持的方向，中央政府和香港特區政府自然</a:t>
            </a:r>
            <a:r>
              <a:rPr lang="zh-TW" altLang="en-US" sz="2400" dirty="0">
                <a:latin typeface="標楷體" panose="03000509000000000000" pitchFamily="65" charset="-120"/>
                <a:ea typeface="標楷體" panose="03000509000000000000" pitchFamily="65" charset="-120"/>
                <a:cs typeface="標楷體" panose="03000509000000000000" pitchFamily="65" charset="-120"/>
              </a:rPr>
              <a:t>會</a:t>
            </a:r>
            <a:r>
              <a:rPr lang="en-US" sz="2400" dirty="0">
                <a:latin typeface="標楷體" panose="03000509000000000000" pitchFamily="65" charset="-120"/>
                <a:ea typeface="標楷體" panose="03000509000000000000" pitchFamily="65" charset="-120"/>
                <a:cs typeface="標楷體" panose="03000509000000000000" pitchFamily="65" charset="-120"/>
              </a:rPr>
              <a:t>繼續迎難而上，完成任務。只是香港市民要知道，即使實行了雙普選，香港的一些老舊難題，也未必能迎刃而解，只是看問題可以紓緩到什麼程度。</a:t>
            </a:r>
          </a:p>
          <a:p>
            <a:pPr>
              <a:lnSpc>
                <a:spcPct val="100000"/>
              </a:lnSpc>
              <a:spcBef>
                <a:spcPts val="1200"/>
              </a:spcBef>
              <a:spcAft>
                <a:spcPts val="0"/>
              </a:spcAft>
            </a:pPr>
            <a:r>
              <a:rPr lang="en-US" sz="2400" dirty="0">
                <a:latin typeface="標楷體" panose="03000509000000000000" pitchFamily="65" charset="-120"/>
                <a:ea typeface="標楷體" panose="03000509000000000000" pitchFamily="65" charset="-120"/>
                <a:cs typeface="標楷體" panose="03000509000000000000" pitchFamily="65" charset="-120"/>
              </a:rPr>
              <a:t>	 西方民主政制對選舉的設計，各有不同形式，但人民最終都是追求良治。香港邁向雙普選，決不能損害國家安全與發展利益，否則香港即使可以推行普選，兩地最終也必受損。普選未必可以保證良治，良治也不必一定要靠普</a:t>
            </a:r>
            <a:r>
              <a:rPr lang="zh-TW" altLang="en-US" sz="2400" dirty="0">
                <a:latin typeface="標楷體" panose="03000509000000000000" pitchFamily="65" charset="-120"/>
                <a:ea typeface="標楷體" panose="03000509000000000000" pitchFamily="65" charset="-120"/>
                <a:cs typeface="標楷體" panose="03000509000000000000" pitchFamily="65" charset="-120"/>
              </a:rPr>
              <a:t>選</a:t>
            </a:r>
            <a:r>
              <a:rPr lang="en-US" sz="2400" dirty="0">
                <a:latin typeface="標楷體" panose="03000509000000000000" pitchFamily="65" charset="-120"/>
                <a:ea typeface="標楷體" panose="03000509000000000000" pitchFamily="65" charset="-120"/>
                <a:cs typeface="標楷體" panose="03000509000000000000" pitchFamily="65" charset="-120"/>
              </a:rPr>
              <a:t>。</a:t>
            </a:r>
          </a:p>
        </p:txBody>
      </p:sp>
      <p:sp>
        <p:nvSpPr>
          <p:cNvPr id="7" name="文字方塊 6">
            <a:extLst>
              <a:ext uri="{FF2B5EF4-FFF2-40B4-BE49-F238E27FC236}">
                <a16:creationId xmlns:a16="http://schemas.microsoft.com/office/drawing/2014/main" id="{CCF4DC2A-6493-426D-81E4-1763EBCDA002}"/>
              </a:ext>
            </a:extLst>
          </p:cNvPr>
          <p:cNvSpPr txBox="1"/>
          <p:nvPr/>
        </p:nvSpPr>
        <p:spPr>
          <a:xfrm>
            <a:off x="8686800" y="648866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14400"/>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2" name="文字方塊 1"/>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036874" y="928192"/>
            <a:ext cx="1830584" cy="1974397"/>
          </a:xfrm>
          <a:prstGeom prst="rect">
            <a:avLst/>
          </a:prstGeom>
        </p:spPr>
      </p:pic>
      <p:pic>
        <p:nvPicPr>
          <p:cNvPr id="7" name="圖片 6"/>
          <p:cNvPicPr>
            <a:picLocks noChangeAspect="1"/>
          </p:cNvPicPr>
          <p:nvPr/>
        </p:nvPicPr>
        <p:blipFill>
          <a:blip r:embed="rId3"/>
          <a:stretch>
            <a:fillRect/>
          </a:stretch>
        </p:blipFill>
        <p:spPr>
          <a:xfrm>
            <a:off x="6797577" y="3955412"/>
            <a:ext cx="2309177" cy="1411019"/>
          </a:xfrm>
          <a:prstGeom prst="rect">
            <a:avLst/>
          </a:prstGeom>
        </p:spPr>
      </p:pic>
      <p:sp>
        <p:nvSpPr>
          <p:cNvPr id="8" name="文字方塊 7"/>
          <p:cNvSpPr txBox="1"/>
          <p:nvPr/>
        </p:nvSpPr>
        <p:spPr>
          <a:xfrm>
            <a:off x="276543" y="381957"/>
            <a:ext cx="6437524" cy="2954655"/>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基本法基金會 </a:t>
            </a:r>
            <a:r>
              <a:rPr lang="en-US" altLang="zh-TW" sz="1600" b="1" dirty="0">
                <a:effectLst/>
                <a:latin typeface="標楷體" panose="03000509000000000000" pitchFamily="65" charset="-120"/>
                <a:ea typeface="標楷體" panose="03000509000000000000" pitchFamily="65" charset="-120"/>
              </a:rPr>
              <a:t>Basic Law Foundation​</a:t>
            </a:r>
          </a:p>
          <a:p>
            <a:pPr algn="just"/>
            <a:endParaRPr lang="en-US" altLang="zh-TW" sz="14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基金會期望透過加強在港的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研究和教育，全面提升市民對</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及「一國兩制」原則的深層次認識。在研究方面，基金會以專業、中立的角色，系統地開展包括</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、「一國兩制」、憲制發展、社會管治及內地及香港關係的研究，一方面梳理及研究</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的法理基礎，另一方面透過研究社會心態和現況，為公眾及政府提供實際的解決方案。在教育方面，基金會將以專業的知識和經驗為學校、各社會組織、政府和香港十八區社區提供全面、準確的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教育服務，分享基金會的研究成果。</a:t>
            </a:r>
          </a:p>
          <a:p>
            <a:br>
              <a:rPr lang="zh-TW" altLang="en-US" sz="1400" dirty="0">
                <a:latin typeface="標楷體" panose="03000509000000000000" pitchFamily="65" charset="-120"/>
                <a:ea typeface="標楷體" panose="03000509000000000000" pitchFamily="65" charset="-120"/>
              </a:rPr>
            </a:br>
            <a:endParaRPr lang="zh-TW" altLang="en-US" sz="1400" dirty="0">
              <a:latin typeface="標楷體" panose="03000509000000000000" pitchFamily="65" charset="-120"/>
              <a:ea typeface="標楷體" panose="03000509000000000000" pitchFamily="65" charset="-120"/>
            </a:endParaRPr>
          </a:p>
        </p:txBody>
      </p:sp>
      <p:sp>
        <p:nvSpPr>
          <p:cNvPr id="9" name="文字方塊 8"/>
          <p:cNvSpPr txBox="1"/>
          <p:nvPr/>
        </p:nvSpPr>
        <p:spPr>
          <a:xfrm>
            <a:off x="276543" y="3059613"/>
            <a:ext cx="6437524" cy="3539430"/>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願景</a:t>
            </a:r>
            <a:r>
              <a:rPr lang="en-US" altLang="zh-TW" sz="1600" b="1" dirty="0">
                <a:effectLst/>
                <a:latin typeface="標楷體" panose="03000509000000000000" pitchFamily="65" charset="-120"/>
                <a:ea typeface="標楷體" panose="03000509000000000000" pitchFamily="65" charset="-120"/>
              </a:rPr>
              <a:t>2030 — </a:t>
            </a:r>
            <a:r>
              <a:rPr lang="zh-TW" altLang="en-US" sz="1600" b="1" dirty="0">
                <a:effectLst/>
                <a:latin typeface="標楷體" panose="03000509000000000000" pitchFamily="65" charset="-120"/>
                <a:ea typeface="標楷體" panose="03000509000000000000" pitchFamily="65" charset="-120"/>
              </a:rPr>
              <a:t>聚焦法治 </a:t>
            </a:r>
            <a:r>
              <a:rPr lang="en-US" altLang="zh-TW" sz="1600" b="1" dirty="0">
                <a:effectLst/>
                <a:latin typeface="標楷體" panose="03000509000000000000" pitchFamily="65" charset="-120"/>
                <a:ea typeface="標楷體" panose="03000509000000000000" pitchFamily="65" charset="-120"/>
              </a:rPr>
              <a:t>Vision 2030 for Rule of Law</a:t>
            </a:r>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a:t>
            </a:r>
          </a:p>
          <a:p>
            <a:pPr algn="just"/>
            <a:r>
              <a:rPr lang="en-US" altLang="zh-TW" sz="1600" dirty="0">
                <a:effectLst/>
                <a:latin typeface="標楷體" panose="03000509000000000000" pitchFamily="65" charset="-120"/>
                <a:ea typeface="標楷體" panose="03000509000000000000" pitchFamily="65" charset="-120"/>
              </a:rPr>
              <a:t>2015</a:t>
            </a:r>
            <a:r>
              <a:rPr lang="zh-TW" altLang="en-US" sz="1600" dirty="0">
                <a:effectLst/>
                <a:latin typeface="標楷體" panose="03000509000000000000" pitchFamily="65" charset="-120"/>
                <a:ea typeface="標楷體" panose="03000509000000000000" pitchFamily="65" charset="-120"/>
              </a:rPr>
              <a:t>年，聯合國全體成員國通過</a:t>
            </a:r>
            <a:r>
              <a:rPr lang="en-US" altLang="zh-TW" sz="1600" dirty="0">
                <a:effectLst/>
                <a:latin typeface="標楷體" panose="03000509000000000000" pitchFamily="65" charset="-120"/>
                <a:ea typeface="標楷體" panose="03000509000000000000" pitchFamily="65" charset="-120"/>
              </a:rPr>
              <a:t>《2030</a:t>
            </a:r>
            <a:r>
              <a:rPr lang="zh-TW" altLang="en-US" sz="1600" dirty="0">
                <a:effectLst/>
                <a:latin typeface="標楷體" panose="03000509000000000000" pitchFamily="65" charset="-120"/>
                <a:ea typeface="標楷體" panose="03000509000000000000" pitchFamily="65" charset="-120"/>
              </a:rPr>
              <a:t>年可持續發展議程</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，為全球創造更美好和更可持續的未來勾劃藍圖。該項目標互有關連，而法治是成功落實目標的重要支柱。當中的目標</a:t>
            </a:r>
            <a:r>
              <a:rPr lang="en-US" altLang="zh-TW" sz="1600" dirty="0">
                <a:effectLst/>
                <a:latin typeface="標楷體" panose="03000509000000000000" pitchFamily="65" charset="-120"/>
                <a:ea typeface="標楷體" panose="03000509000000000000" pitchFamily="65" charset="-120"/>
              </a:rPr>
              <a:t>16</a:t>
            </a:r>
            <a:r>
              <a:rPr lang="zh-TW" altLang="en-US" sz="1600" dirty="0">
                <a:effectLst/>
                <a:latin typeface="標楷體" panose="03000509000000000000" pitchFamily="65" charset="-120"/>
                <a:ea typeface="標楷體" panose="03000509000000000000" pitchFamily="65" charset="-120"/>
              </a:rPr>
              <a:t>（</a:t>
            </a:r>
            <a:r>
              <a:rPr lang="en-US" altLang="zh-TW" sz="1600" dirty="0">
                <a:effectLst/>
                <a:latin typeface="標楷體" panose="03000509000000000000" pitchFamily="65" charset="-120"/>
                <a:ea typeface="標楷體" panose="03000509000000000000" pitchFamily="65" charset="-120"/>
              </a:rPr>
              <a:t>Goal 16</a:t>
            </a:r>
            <a:r>
              <a:rPr lang="zh-TW" altLang="en-US" sz="1600" dirty="0">
                <a:effectLst/>
                <a:latin typeface="標楷體" panose="03000509000000000000" pitchFamily="65" charset="-120"/>
                <a:ea typeface="標楷體" panose="03000509000000000000" pitchFamily="65" charset="-120"/>
              </a:rPr>
              <a:t>）旨在創建和平與包容的社會以促進可持續發展；讓所有人都有平等訴諸司法的機會；以及在各層面建立有效、負責任和包容的機構。 </a:t>
            </a:r>
          </a:p>
          <a:p>
            <a:pPr algn="just"/>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基於上述背景，香港特區政府律政司決定訂立一項新計劃，即「願景</a:t>
            </a:r>
            <a:r>
              <a:rPr lang="en-US" altLang="zh-TW" sz="1600" dirty="0">
                <a:effectLst/>
                <a:latin typeface="標楷體" panose="03000509000000000000" pitchFamily="65" charset="-120"/>
                <a:ea typeface="標楷體" panose="03000509000000000000" pitchFamily="65" charset="-120"/>
              </a:rPr>
              <a:t>2030 — </a:t>
            </a:r>
            <a:r>
              <a:rPr lang="zh-TW" altLang="en-US" sz="1600" dirty="0">
                <a:effectLst/>
                <a:latin typeface="標楷體" panose="03000509000000000000" pitchFamily="65" charset="-120"/>
                <a:ea typeface="標楷體" panose="03000509000000000000" pitchFamily="65" charset="-120"/>
              </a:rPr>
              <a:t>聚焦法治」（</a:t>
            </a:r>
            <a:r>
              <a:rPr lang="en-US" altLang="zh-TW" sz="1600" dirty="0">
                <a:effectLst/>
                <a:latin typeface="標楷體" panose="03000509000000000000" pitchFamily="65" charset="-120"/>
                <a:ea typeface="標楷體" panose="03000509000000000000" pitchFamily="65" charset="-120"/>
              </a:rPr>
              <a:t>Vision 2030 for Rule of Law</a:t>
            </a:r>
            <a:r>
              <a:rPr lang="zh-TW" altLang="en-US" sz="1600" dirty="0">
                <a:effectLst/>
                <a:latin typeface="標楷體" panose="03000509000000000000" pitchFamily="65" charset="-120"/>
                <a:ea typeface="標楷體" panose="03000509000000000000" pitchFamily="65" charset="-120"/>
              </a:rPr>
              <a:t>）。這項措施旨在透過研究、持份者互相合作和能力建設探討法治的各個元素，推廣對法治的正確理解和認識，從而在本地以至國際層面促進共融和公平社會的可持續發展。</a:t>
            </a:r>
          </a:p>
          <a:p>
            <a:endParaRPr lang="zh-TW" altLang="en-US" sz="1600" dirty="0">
              <a:latin typeface="標楷體" panose="03000509000000000000" pitchFamily="65" charset="-120"/>
              <a:ea typeface="標楷體" panose="03000509000000000000" pitchFamily="65" charset="-120"/>
            </a:endParaRPr>
          </a:p>
        </p:txBody>
      </p:sp>
      <p:sp>
        <p:nvSpPr>
          <p:cNvPr id="2" name="文字方塊 1"/>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行政長官與立法會的選舉制度</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453256" y="1553805"/>
            <a:ext cx="8169122" cy="4798695"/>
          </a:xfrm>
        </p:spPr>
        <p:txBody>
          <a:bodyPr vert="horz"/>
          <a:lstStyle/>
          <a:p>
            <a:pPr marL="0" indent="0">
              <a:buNone/>
            </a:pPr>
            <a:endParaRPr lang="en-US" sz="2600" dirty="0">
              <a:latin typeface="標楷體" panose="03000509000000000000" pitchFamily="65" charset="-120"/>
              <a:ea typeface="標楷體" panose="03000509000000000000" pitchFamily="65" charset="-120"/>
            </a:endParaRPr>
          </a:p>
          <a:p>
            <a:pPr marL="0" indent="0">
              <a:buNone/>
            </a:pPr>
            <a:endParaRPr lang="en-US" sz="2600" dirty="0">
              <a:latin typeface="標楷體" panose="03000509000000000000" pitchFamily="65" charset="-120"/>
              <a:ea typeface="標楷體" panose="03000509000000000000" pitchFamily="65" charset="-120"/>
            </a:endParaRPr>
          </a:p>
          <a:p>
            <a:pPr marL="0" indent="0">
              <a:lnSpc>
                <a:spcPts val="3200"/>
              </a:lnSpc>
              <a:spcBef>
                <a:spcPts val="600"/>
              </a:spcBef>
              <a:buNone/>
            </a:pPr>
            <a:r>
              <a:rPr lang="en-US" sz="26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在上世紀八十年代初，當中國決定在九七年</a:t>
            </a:r>
            <a:r>
              <a:rPr lang="zh-TW" altLang="en-US" sz="2400" dirty="0">
                <a:latin typeface="標楷體" panose="03000509000000000000" pitchFamily="65" charset="-120"/>
                <a:ea typeface="標楷體" panose="03000509000000000000" pitchFamily="65" charset="-120"/>
              </a:rPr>
              <a:t>恢復行使對於</a:t>
            </a:r>
            <a:r>
              <a:rPr lang="en-US" altLang="zh-HK" sz="2400" dirty="0" err="1">
                <a:latin typeface="標楷體" panose="03000509000000000000" pitchFamily="65" charset="-120"/>
                <a:ea typeface="標楷體" panose="03000509000000000000" pitchFamily="65" charset="-120"/>
              </a:rPr>
              <a:t>香港</a:t>
            </a:r>
            <a:r>
              <a:rPr lang="zh-TW" altLang="en-US" sz="2400" dirty="0">
                <a:latin typeface="標楷體" panose="03000509000000000000" pitchFamily="65" charset="-120"/>
                <a:ea typeface="標楷體" panose="03000509000000000000" pitchFamily="65" charset="-120"/>
              </a:rPr>
              <a:t>的主權</a:t>
            </a:r>
            <a:r>
              <a:rPr lang="en-US" sz="2400" dirty="0" err="1">
                <a:latin typeface="標楷體" panose="03000509000000000000" pitchFamily="65" charset="-120"/>
                <a:ea typeface="標楷體" panose="03000509000000000000" pitchFamily="65" charset="-120"/>
              </a:rPr>
              <a:t>時，香港曾出現一股「移民潮</a:t>
            </a: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因為很多人害怕面對這樣的轉變。為使香港平穩過渡</a:t>
            </a: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基本法》總的原則就是「一國兩制</a:t>
            </a:r>
            <a:r>
              <a:rPr lang="en-US" sz="2400" dirty="0">
                <a:latin typeface="標楷體" panose="03000509000000000000" pitchFamily="65" charset="-120"/>
                <a:ea typeface="標楷體" panose="03000509000000000000" pitchFamily="65" charset="-120"/>
              </a:rPr>
              <a:t>」，兩地繼續走自己原來的道路，香港也要保持原有的資本主義制度和生活方式，五十年不變。由於社會中有期望香港的政治體制可以進一步民主化，《基本法》第四十五條和第六十八條皆有明文指出，行政長官和全部立法會議員最終都要達至由普選產生的目標，以更加體現「港人治港、高度自治」的原則。</a:t>
            </a:r>
          </a:p>
        </p:txBody>
      </p:sp>
      <p:grpSp>
        <p:nvGrpSpPr>
          <p:cNvPr id="385" name="Group 385"/>
          <p:cNvGrpSpPr/>
          <p:nvPr/>
        </p:nvGrpSpPr>
        <p:grpSpPr>
          <a:xfrm>
            <a:off x="587375" y="1710055"/>
            <a:ext cx="1744345" cy="739140"/>
            <a:chOff x="6502" y="7859"/>
            <a:chExt cx="1906" cy="864"/>
          </a:xfrm>
        </p:grpSpPr>
        <p:grpSp>
          <p:nvGrpSpPr>
            <p:cNvPr id="248" name="Group 248"/>
            <p:cNvGrpSpPr/>
            <p:nvPr/>
          </p:nvGrpSpPr>
          <p:grpSpPr>
            <a:xfrm>
              <a:off x="6502" y="7859"/>
              <a:ext cx="1907" cy="865"/>
              <a:chOff x="5646" y="8899"/>
              <a:chExt cx="1907" cy="865"/>
            </a:xfrm>
          </p:grpSpPr>
          <p:sp>
            <p:nvSpPr>
              <p:cNvPr id="246" name="Oval 246"/>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247" name="Oval 247"/>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257" name="Group 257"/>
            <p:cNvGrpSpPr/>
            <p:nvPr/>
          </p:nvGrpSpPr>
          <p:grpSpPr>
            <a:xfrm>
              <a:off x="6600" y="7860"/>
              <a:ext cx="1625" cy="716"/>
              <a:chOff x="6600" y="7860"/>
              <a:chExt cx="1625" cy="716"/>
            </a:xfrm>
          </p:grpSpPr>
          <p:sp>
            <p:nvSpPr>
              <p:cNvPr id="249" name="Text Box 249"/>
              <p:cNvSpPr txBox="1"/>
              <p:nvPr/>
            </p:nvSpPr>
            <p:spPr>
              <a:xfrm>
                <a:off x="6600" y="7860"/>
                <a:ext cx="534" cy="717"/>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dirty="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lang="en-US" altLang="zh-CN" sz="3600" b="1" kern="100" dirty="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dirty="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250" name="Text Box 250"/>
              <p:cNvSpPr txBox="1"/>
              <p:nvPr/>
            </p:nvSpPr>
            <p:spPr>
              <a:xfrm>
                <a:off x="7691" y="7860"/>
                <a:ext cx="534" cy="7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lang="en-US" altLang="zh-CN" sz="3600" b="1" kern="10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11" name="文字方塊 10">
            <a:extLst>
              <a:ext uri="{FF2B5EF4-FFF2-40B4-BE49-F238E27FC236}">
                <a16:creationId xmlns:a16="http://schemas.microsoft.com/office/drawing/2014/main" id="{D8B74FEE-562F-4EE2-B46D-682CCEAA90DA}"/>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行政長官與立法會的選舉制度</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587376" y="1600200"/>
            <a:ext cx="7879561" cy="4798695"/>
          </a:xfrm>
        </p:spPr>
        <p:txBody>
          <a:bodyPr vert="horz"/>
          <a:lstStyle/>
          <a:p>
            <a:pPr marL="0" indent="0">
              <a:buNone/>
            </a:pPr>
            <a:endParaRPr lang="en-US" sz="2600" dirty="0">
              <a:latin typeface="標楷體" panose="03000509000000000000" pitchFamily="65" charset="-120"/>
              <a:ea typeface="標楷體" panose="03000509000000000000" pitchFamily="65" charset="-120"/>
            </a:endParaRPr>
          </a:p>
          <a:p>
            <a:pPr marL="0" indent="0">
              <a:buNone/>
            </a:pPr>
            <a:endParaRPr lang="en-US" sz="2600" dirty="0">
              <a:latin typeface="標楷體" panose="03000509000000000000" pitchFamily="65" charset="-120"/>
              <a:ea typeface="標楷體" panose="03000509000000000000" pitchFamily="65" charset="-120"/>
            </a:endParaRPr>
          </a:p>
          <a:p>
            <a:pPr marL="0" indent="0" algn="just">
              <a:lnSpc>
                <a:spcPts val="3200"/>
              </a:lnSpc>
              <a:buNone/>
            </a:pPr>
            <a:r>
              <a:rPr lang="en-US" sz="2600" dirty="0">
                <a:latin typeface="標楷體" panose="03000509000000000000" pitchFamily="65" charset="-120"/>
                <a:ea typeface="標楷體" panose="03000509000000000000" pitchFamily="65" charset="-120"/>
              </a:rPr>
              <a:t>	</a:t>
            </a:r>
            <a:r>
              <a:rPr lang="en-US" sz="2600" dirty="0" err="1">
                <a:latin typeface="標楷體" panose="03000509000000000000" pitchFamily="65" charset="-120"/>
                <a:ea typeface="標楷體" panose="03000509000000000000" pitchFamily="65" charset="-120"/>
              </a:rPr>
              <a:t>什麼時候可以由普選產生行政長官和立法會（又稱雙普選</a:t>
            </a:r>
            <a:r>
              <a:rPr lang="en-US" sz="2600" dirty="0">
                <a:latin typeface="標楷體" panose="03000509000000000000" pitchFamily="65" charset="-120"/>
                <a:ea typeface="標楷體" panose="03000509000000000000" pitchFamily="65" charset="-120"/>
              </a:rPr>
              <a:t>），《</a:t>
            </a:r>
            <a:r>
              <a:rPr lang="en-US" sz="2600" dirty="0" err="1">
                <a:latin typeface="標楷體" panose="03000509000000000000" pitchFamily="65" charset="-120"/>
                <a:ea typeface="標楷體" panose="03000509000000000000" pitchFamily="65" charset="-120"/>
              </a:rPr>
              <a:t>基本法》沒有說明。由普選產生的行政長官與立法會是怎樣的，也難以預料，因為民意易受多方面的影響。因此之故</a:t>
            </a:r>
            <a:r>
              <a:rPr lang="en-US" sz="2600" dirty="0">
                <a:latin typeface="標楷體" panose="03000509000000000000" pitchFamily="65" charset="-120"/>
                <a:ea typeface="標楷體" panose="03000509000000000000" pitchFamily="65" charset="-120"/>
              </a:rPr>
              <a:t>，《</a:t>
            </a:r>
            <a:r>
              <a:rPr lang="en-US" sz="2600" dirty="0" err="1">
                <a:latin typeface="標楷體" panose="03000509000000000000" pitchFamily="65" charset="-120"/>
                <a:ea typeface="標楷體" panose="03000509000000000000" pitchFamily="65" charset="-120"/>
              </a:rPr>
              <a:t>基本法》為何時達至雙普選的目標，定下了一些要遵守的原則</a:t>
            </a:r>
            <a:r>
              <a:rPr lang="en-US" sz="2600" dirty="0">
                <a:latin typeface="標楷體" panose="03000509000000000000" pitchFamily="65" charset="-120"/>
                <a:ea typeface="標楷體" panose="03000509000000000000" pitchFamily="65" charset="-120"/>
              </a:rPr>
              <a:t>。</a:t>
            </a:r>
          </a:p>
        </p:txBody>
      </p:sp>
      <p:grpSp>
        <p:nvGrpSpPr>
          <p:cNvPr id="385" name="Group 385"/>
          <p:cNvGrpSpPr/>
          <p:nvPr/>
        </p:nvGrpSpPr>
        <p:grpSpPr>
          <a:xfrm>
            <a:off x="587375" y="1710055"/>
            <a:ext cx="1744345" cy="739140"/>
            <a:chOff x="6502" y="7859"/>
            <a:chExt cx="1906" cy="864"/>
          </a:xfrm>
        </p:grpSpPr>
        <p:grpSp>
          <p:nvGrpSpPr>
            <p:cNvPr id="248" name="Group 248"/>
            <p:cNvGrpSpPr/>
            <p:nvPr/>
          </p:nvGrpSpPr>
          <p:grpSpPr>
            <a:xfrm>
              <a:off x="6502" y="7859"/>
              <a:ext cx="1907" cy="865"/>
              <a:chOff x="5646" y="8899"/>
              <a:chExt cx="1907" cy="865"/>
            </a:xfrm>
          </p:grpSpPr>
          <p:sp>
            <p:nvSpPr>
              <p:cNvPr id="246" name="Oval 246"/>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247" name="Oval 247"/>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257" name="Group 257"/>
            <p:cNvGrpSpPr/>
            <p:nvPr/>
          </p:nvGrpSpPr>
          <p:grpSpPr>
            <a:xfrm>
              <a:off x="6600" y="7860"/>
              <a:ext cx="1625" cy="716"/>
              <a:chOff x="6600" y="7860"/>
              <a:chExt cx="1625" cy="716"/>
            </a:xfrm>
          </p:grpSpPr>
          <p:sp>
            <p:nvSpPr>
              <p:cNvPr id="249" name="Text Box 249"/>
              <p:cNvSpPr txBox="1"/>
              <p:nvPr/>
            </p:nvSpPr>
            <p:spPr>
              <a:xfrm>
                <a:off x="6600" y="7860"/>
                <a:ext cx="534" cy="717"/>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lang="en-US" altLang="zh-CN" sz="3600" b="1" kern="10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250" name="Text Box 250"/>
              <p:cNvSpPr txBox="1"/>
              <p:nvPr/>
            </p:nvSpPr>
            <p:spPr>
              <a:xfrm>
                <a:off x="7691" y="7860"/>
                <a:ext cx="534" cy="7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lang="en-US" altLang="zh-CN" sz="3600" b="1" kern="10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Text Box 2"/>
          <p:cNvSpPr txBox="1"/>
          <p:nvPr/>
        </p:nvSpPr>
        <p:spPr>
          <a:xfrm>
            <a:off x="2489200" y="1751330"/>
            <a:ext cx="1139190" cy="645160"/>
          </a:xfrm>
          <a:prstGeom prst="rect">
            <a:avLst/>
          </a:prstGeom>
          <a:noFill/>
        </p:spPr>
        <p:txBody>
          <a:bodyPr wrap="square" rtlCol="0">
            <a:spAutoFit/>
          </a:bodyPr>
          <a:lstStyle/>
          <a:p>
            <a:r>
              <a:rPr lang="en-US" altLang="zh-TW"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a:t>
            </a:r>
            <a:r>
              <a:rPr lang="zh-TW" altLang="en-US"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續</a:t>
            </a:r>
            <a:r>
              <a:rPr lang="en-US" altLang="zh-TW"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a:t>
            </a:r>
          </a:p>
        </p:txBody>
      </p:sp>
      <p:sp>
        <p:nvSpPr>
          <p:cNvPr id="12" name="文字方塊 11">
            <a:extLst>
              <a:ext uri="{FF2B5EF4-FFF2-40B4-BE49-F238E27FC236}">
                <a16:creationId xmlns:a16="http://schemas.microsoft.com/office/drawing/2014/main" id="{4CAE96C3-CC9A-42E4-A30D-BC3536207464}"/>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行政長官與立法會的選舉制度</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463815" y="1675457"/>
            <a:ext cx="8162617" cy="4526280"/>
          </a:xfrm>
        </p:spPr>
        <p:txBody>
          <a:bodyPr vert="horz"/>
          <a:lstStyle/>
          <a:p>
            <a:pPr marL="979170" indent="-9525" defTabSz="457200">
              <a:buNone/>
            </a:pPr>
            <a:r>
              <a:rPr lang="en-US" dirty="0">
                <a:latin typeface="標楷體" panose="03000509000000000000" pitchFamily="65" charset="-120"/>
                <a:ea typeface="標楷體" panose="03000509000000000000" pitchFamily="65" charset="-120"/>
                <a:cs typeface="標楷體" panose="03000509000000000000" pitchFamily="65" charset="-120"/>
              </a:rPr>
              <a:t>《</a:t>
            </a:r>
            <a:r>
              <a:rPr lang="en-US" dirty="0" err="1">
                <a:latin typeface="標楷體" panose="03000509000000000000" pitchFamily="65" charset="-120"/>
                <a:ea typeface="標楷體" panose="03000509000000000000" pitchFamily="65" charset="-120"/>
                <a:cs typeface="標楷體" panose="03000509000000000000" pitchFamily="65" charset="-120"/>
              </a:rPr>
              <a:t>基本法》對行政長官和立法會的選舉各有什麼規定</a:t>
            </a:r>
            <a:r>
              <a:rPr lang="en-US" dirty="0">
                <a:latin typeface="標楷體" panose="03000509000000000000" pitchFamily="65" charset="-120"/>
                <a:ea typeface="標楷體" panose="03000509000000000000" pitchFamily="65" charset="-120"/>
                <a:cs typeface="標楷體" panose="03000509000000000000" pitchFamily="65" charset="-120"/>
              </a:rPr>
              <a:t>？</a:t>
            </a:r>
          </a:p>
          <a:p>
            <a:pPr marL="979170" indent="-9525" defTabSz="45720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a:p>
            <a:pPr marL="979170" indent="-9525" defTabSz="457200">
              <a:buNone/>
            </a:pPr>
            <a:r>
              <a:rPr lang="en-US" dirty="0" err="1">
                <a:latin typeface="標楷體" panose="03000509000000000000" pitchFamily="65" charset="-120"/>
                <a:ea typeface="標楷體" panose="03000509000000000000" pitchFamily="65" charset="-120"/>
                <a:cs typeface="標楷體" panose="03000509000000000000" pitchFamily="65" charset="-120"/>
              </a:rPr>
              <a:t>何時和怎樣才達至普選行政長官和全部立法會議員</a:t>
            </a:r>
            <a:r>
              <a:rPr lang="en-US" dirty="0">
                <a:latin typeface="標楷體" panose="03000509000000000000" pitchFamily="65" charset="-120"/>
                <a:ea typeface="標楷體" panose="03000509000000000000" pitchFamily="65" charset="-120"/>
                <a:cs typeface="標楷體" panose="03000509000000000000" pitchFamily="65" charset="-120"/>
              </a:rPr>
              <a:t>？</a:t>
            </a:r>
          </a:p>
          <a:p>
            <a:pPr marL="979170" indent="-9525" defTabSz="45720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a:p>
            <a:pPr marL="979170" indent="-9525" defTabSz="457200">
              <a:buNone/>
            </a:pPr>
            <a:r>
              <a:rPr lang="en-US" dirty="0" err="1">
                <a:latin typeface="標楷體" panose="03000509000000000000" pitchFamily="65" charset="-120"/>
                <a:ea typeface="標楷體" panose="03000509000000000000" pitchFamily="65" charset="-120"/>
                <a:cs typeface="標楷體" panose="03000509000000000000" pitchFamily="65" charset="-120"/>
              </a:rPr>
              <a:t>普選</a:t>
            </a:r>
            <a:r>
              <a:rPr lang="en-US" dirty="0" err="1">
                <a:latin typeface="標楷體" panose="03000509000000000000" pitchFamily="65" charset="-120"/>
                <a:ea typeface="標楷體" panose="03000509000000000000" pitchFamily="65" charset="-120"/>
                <a:cs typeface="標楷體" panose="03000509000000000000" pitchFamily="65" charset="-120"/>
                <a:sym typeface="+mn-ea"/>
              </a:rPr>
              <a:t>與</a:t>
            </a:r>
            <a:r>
              <a:rPr lang="en-US" dirty="0" err="1">
                <a:latin typeface="標楷體" panose="03000509000000000000" pitchFamily="65" charset="-120"/>
                <a:ea typeface="標楷體" panose="03000509000000000000" pitchFamily="65" charset="-120"/>
                <a:cs typeface="標楷體" panose="03000509000000000000" pitchFamily="65" charset="-120"/>
              </a:rPr>
              <a:t>良治有何關係</a:t>
            </a:r>
            <a:r>
              <a:rPr lang="en-US" dirty="0">
                <a:latin typeface="標楷體" panose="03000509000000000000" pitchFamily="65" charset="-120"/>
                <a:ea typeface="標楷體" panose="03000509000000000000" pitchFamily="65" charset="-120"/>
                <a:cs typeface="標楷體" panose="03000509000000000000" pitchFamily="65" charset="-120"/>
              </a:rPr>
              <a:t>？</a:t>
            </a:r>
          </a:p>
        </p:txBody>
      </p:sp>
      <p:grpSp>
        <p:nvGrpSpPr>
          <p:cNvPr id="4" name="Group 3"/>
          <p:cNvGrpSpPr/>
          <p:nvPr/>
        </p:nvGrpSpPr>
        <p:grpSpPr>
          <a:xfrm>
            <a:off x="251520" y="1875473"/>
            <a:ext cx="1276350" cy="712470"/>
            <a:chOff x="281" y="2134"/>
            <a:chExt cx="2010" cy="1122"/>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 y="2134"/>
              <a:ext cx="1095" cy="1095"/>
            </a:xfrm>
            <a:prstGeom prst="rect">
              <a:avLst/>
            </a:prstGeom>
            <a:solidFill>
              <a:srgbClr val="009644"/>
            </a:solidFill>
            <a:ln w="9525">
              <a:solidFill>
                <a:srgbClr val="009644"/>
              </a:solidFill>
              <a:miter lim="800000"/>
              <a:headEnd/>
              <a:tailEnd/>
            </a:ln>
            <a:effectLst/>
          </p:spPr>
        </p:pic>
        <p:sp>
          <p:nvSpPr>
            <p:cNvPr id="13" name="TextBox 11"/>
            <p:cNvSpPr txBox="1">
              <a:spLocks noChangeArrowheads="1"/>
            </p:cNvSpPr>
            <p:nvPr/>
          </p:nvSpPr>
          <p:spPr bwMode="auto">
            <a:xfrm>
              <a:off x="281" y="2529"/>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標楷體" panose="03000509000000000000" pitchFamily="65" charset="-120"/>
                  <a:ea typeface="標楷體" panose="03000509000000000000" pitchFamily="65" charset="-120"/>
                  <a:cs typeface="Arial" panose="020B0604020202020204" pitchFamily="34" charset="0"/>
                </a:rPr>
                <a:t>1</a:t>
              </a:r>
              <a:endParaRPr lang="zh-TW" altLang="en-US" sz="3600" b="1" baseline="30000" dirty="0">
                <a:latin typeface="標楷體" panose="03000509000000000000" pitchFamily="65" charset="-120"/>
                <a:ea typeface="標楷體" panose="03000509000000000000" pitchFamily="65" charset="-120"/>
              </a:endParaRPr>
            </a:p>
          </p:txBody>
        </p:sp>
      </p:grpSp>
      <p:grpSp>
        <p:nvGrpSpPr>
          <p:cNvPr id="3" name="Group 2"/>
          <p:cNvGrpSpPr/>
          <p:nvPr/>
        </p:nvGrpSpPr>
        <p:grpSpPr>
          <a:xfrm>
            <a:off x="251460" y="3488055"/>
            <a:ext cx="1276350" cy="695325"/>
            <a:chOff x="431" y="3623"/>
            <a:chExt cx="2010" cy="1095"/>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 y="3623"/>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431" y="3971"/>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標楷體" panose="03000509000000000000" pitchFamily="65" charset="-120"/>
                  <a:ea typeface="標楷體" panose="03000509000000000000" pitchFamily="65" charset="-120"/>
                  <a:cs typeface="Arial" panose="020B0604020202020204" pitchFamily="34" charset="0"/>
                </a:rPr>
                <a:t>2</a:t>
              </a:r>
              <a:endParaRPr lang="zh-TW" altLang="en-US" sz="3600" b="1" baseline="30000" dirty="0">
                <a:latin typeface="標楷體" panose="03000509000000000000" pitchFamily="65" charset="-120"/>
                <a:ea typeface="標楷體" panose="03000509000000000000" pitchFamily="65" charset="-120"/>
              </a:endParaRPr>
            </a:p>
          </p:txBody>
        </p:sp>
      </p:grpSp>
      <p:grpSp>
        <p:nvGrpSpPr>
          <p:cNvPr id="5" name="Group 4"/>
          <p:cNvGrpSpPr/>
          <p:nvPr/>
        </p:nvGrpSpPr>
        <p:grpSpPr>
          <a:xfrm>
            <a:off x="283014" y="4952999"/>
            <a:ext cx="1276350" cy="702945"/>
            <a:chOff x="318" y="3470"/>
            <a:chExt cx="2010" cy="1107"/>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7" name="TextBox 11"/>
            <p:cNvSpPr txBox="1">
              <a:spLocks noChangeArrowheads="1"/>
            </p:cNvSpPr>
            <p:nvPr/>
          </p:nvSpPr>
          <p:spPr bwMode="auto">
            <a:xfrm>
              <a:off x="318" y="3850"/>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sz="3600" b="1" baseline="30000" dirty="0">
                  <a:latin typeface="標楷體" panose="03000509000000000000" pitchFamily="65" charset="-120"/>
                  <a:ea typeface="標楷體" panose="03000509000000000000" pitchFamily="65" charset="-120"/>
                  <a:cs typeface="Arial" panose="020B0604020202020204" pitchFamily="34" charset="0"/>
                </a:rPr>
                <a:t>3</a:t>
              </a:r>
              <a:endParaRPr lang="en-US" sz="3600" b="1" baseline="30000" dirty="0">
                <a:latin typeface="標楷體" panose="03000509000000000000" pitchFamily="65" charset="-120"/>
                <a:ea typeface="標楷體" panose="03000509000000000000" pitchFamily="65" charset="-120"/>
              </a:endParaRPr>
            </a:p>
          </p:txBody>
        </p:sp>
      </p:grpSp>
      <p:sp>
        <p:nvSpPr>
          <p:cNvPr id="15" name="文字方塊 14">
            <a:extLst>
              <a:ext uri="{FF2B5EF4-FFF2-40B4-BE49-F238E27FC236}">
                <a16:creationId xmlns:a16="http://schemas.microsoft.com/office/drawing/2014/main" id="{DD3CD7B7-0CD0-464B-A315-7DD65A2DC1B7}"/>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dissolve">
                                      <p:cBhvr>
                                        <p:cTn id="2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600" dirty="0">
                <a:latin typeface="標楷體" panose="03000509000000000000" pitchFamily="65" charset="-120"/>
                <a:ea typeface="標楷體" panose="03000509000000000000" pitchFamily="65" charset="-120"/>
              </a:rPr>
              <a:t>             《</a:t>
            </a:r>
            <a:r>
              <a:rPr lang="en-US" sz="3600" dirty="0" err="1">
                <a:latin typeface="標楷體" panose="03000509000000000000" pitchFamily="65" charset="-120"/>
                <a:ea typeface="標楷體" panose="03000509000000000000" pitchFamily="65" charset="-120"/>
              </a:rPr>
              <a:t>基本法》對行政長官和立法會的選舉各有什麼規定</a:t>
            </a:r>
            <a:r>
              <a:rPr lang="en-US" sz="3600" dirty="0">
                <a:latin typeface="標楷體" panose="03000509000000000000" pitchFamily="65" charset="-120"/>
                <a:ea typeface="標楷體" panose="03000509000000000000" pitchFamily="65" charset="-120"/>
              </a:rPr>
              <a:t>？</a:t>
            </a:r>
          </a:p>
        </p:txBody>
      </p:sp>
      <p:sp>
        <p:nvSpPr>
          <p:cNvPr id="3" name="Text Placeholder 2"/>
          <p:cNvSpPr>
            <a:spLocks noGrp="1"/>
          </p:cNvSpPr>
          <p:nvPr>
            <p:ph type="body" orient="vert" idx="1"/>
          </p:nvPr>
        </p:nvSpPr>
        <p:spPr>
          <a:xfrm>
            <a:off x="334613" y="1567263"/>
            <a:ext cx="8651304" cy="4680585"/>
          </a:xfrm>
        </p:spPr>
        <p:txBody>
          <a:bodyPr vert="horz"/>
          <a:lstStyle/>
          <a:p>
            <a:pPr marL="0" indent="0">
              <a:buNone/>
            </a:pPr>
            <a:r>
              <a:rPr lang="en-US" dirty="0" err="1">
                <a:latin typeface="標楷體" panose="03000509000000000000" pitchFamily="65" charset="-120"/>
                <a:ea typeface="標楷體" panose="03000509000000000000" pitchFamily="65" charset="-120"/>
              </a:rPr>
              <a:t>相同的規定</a:t>
            </a:r>
            <a:endParaRPr lang="en-US" dirty="0">
              <a:latin typeface="標楷體" panose="03000509000000000000" pitchFamily="65" charset="-120"/>
              <a:ea typeface="標楷體" panose="03000509000000000000" pitchFamily="65" charset="-120"/>
            </a:endParaRPr>
          </a:p>
          <a:p>
            <a:pPr marL="0" indent="0">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第四十五條</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香港特別行政區行政長官在當地通</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過選舉或協商產生，由中央人民政府任命</a:t>
            </a:r>
            <a:r>
              <a:rPr lang="en-US" sz="2400" dirty="0">
                <a:latin typeface="標楷體" panose="03000509000000000000" pitchFamily="65" charset="-120"/>
                <a:ea typeface="標楷體" panose="03000509000000000000" pitchFamily="65" charset="-120"/>
              </a:rPr>
              <a:t>。</a:t>
            </a:r>
          </a:p>
          <a:p>
            <a:pPr marL="0" indent="0">
              <a:buNone/>
            </a:pPr>
            <a:r>
              <a:rPr lang="en-US" sz="2400" dirty="0">
                <a:latin typeface="標楷體" panose="03000509000000000000" pitchFamily="65" charset="-120"/>
                <a:ea typeface="標楷體" panose="03000509000000000000" pitchFamily="65" charset="-120"/>
              </a:rPr>
              <a:t>			行政長官的產生辦法根據香港特別行政區的實際情況和循序漸進的原則而規定，最終達至由一個有廣泛代表性的提名委員會按民主程序提名後普選產生的目標。</a:t>
            </a:r>
          </a:p>
          <a:p>
            <a:pPr marL="0" indent="0">
              <a:buNone/>
            </a:pPr>
            <a:endParaRPr lang="en-US" sz="2400" dirty="0">
              <a:latin typeface="標楷體" panose="03000509000000000000" pitchFamily="65" charset="-120"/>
              <a:ea typeface="標楷體" panose="03000509000000000000" pitchFamily="65" charset="-120"/>
            </a:endParaRPr>
          </a:p>
          <a:p>
            <a:pPr marL="0" indent="0" algn="dist">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第六十八條</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香港特別行政區立法會由選舉產生</a:t>
            </a:r>
            <a:r>
              <a:rPr lang="en-US" sz="2400" dirty="0">
                <a:latin typeface="標楷體" panose="03000509000000000000" pitchFamily="65" charset="-120"/>
                <a:ea typeface="標楷體" panose="03000509000000000000" pitchFamily="65" charset="-120"/>
              </a:rPr>
              <a:t>。</a:t>
            </a:r>
          </a:p>
          <a:p>
            <a:pPr marL="0" indent="0">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立法會的產生辦法根據香港特別行政區的實際情況</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和循序漸進的原則而規定，最終達至全部議員由普</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選產生的目標</a:t>
            </a:r>
            <a:r>
              <a:rPr lang="en-US" sz="2400" dirty="0">
                <a:latin typeface="標楷體" panose="03000509000000000000" pitchFamily="65" charset="-120"/>
                <a:ea typeface="標楷體" panose="03000509000000000000" pitchFamily="65" charset="-120"/>
              </a:rPr>
              <a:t>。</a:t>
            </a:r>
          </a:p>
        </p:txBody>
      </p:sp>
      <p:grpSp>
        <p:nvGrpSpPr>
          <p:cNvPr id="4" name="Group 3"/>
          <p:cNvGrpSpPr/>
          <p:nvPr/>
        </p:nvGrpSpPr>
        <p:grpSpPr>
          <a:xfrm>
            <a:off x="293370" y="27305"/>
            <a:ext cx="1221105" cy="981925"/>
            <a:chOff x="995" y="835"/>
            <a:chExt cx="2888" cy="2251"/>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grpSp>
        <p:nvGrpSpPr>
          <p:cNvPr id="27" name="群組 1"/>
          <p:cNvGrpSpPr/>
          <p:nvPr/>
        </p:nvGrpSpPr>
        <p:grpSpPr>
          <a:xfrm>
            <a:off x="153201" y="2113691"/>
            <a:ext cx="1433195" cy="1320165"/>
            <a:chOff x="1190530" y="1120782"/>
            <a:chExt cx="2111376" cy="2223648"/>
          </a:xfrm>
        </p:grpSpPr>
        <p:pic>
          <p:nvPicPr>
            <p:cNvPr id="136" name="Picture 14" descr="未命名-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90530" y="1120782"/>
              <a:ext cx="2111376" cy="2095499"/>
            </a:xfrm>
            <a:prstGeom prst="rect">
              <a:avLst/>
            </a:prstGeom>
            <a:noFill/>
            <a:ln>
              <a:noFill/>
            </a:ln>
          </p:spPr>
        </p:pic>
        <p:sp>
          <p:nvSpPr>
            <p:cNvPr id="137" name="Rectangle 12"/>
            <p:cNvSpPr>
              <a:spLocks noChangeArrowheads="1"/>
            </p:cNvSpPr>
            <p:nvPr/>
          </p:nvSpPr>
          <p:spPr bwMode="auto">
            <a:xfrm rot="210776">
              <a:off x="1348626" y="2826755"/>
              <a:ext cx="1474315" cy="517675"/>
            </a:xfrm>
            <a:prstGeom prst="rect">
              <a:avLst/>
            </a:prstGeom>
            <a:noFill/>
            <a:ln>
              <a:noFill/>
            </a:ln>
          </p:spPr>
          <p:txBody>
            <a:bodyPr wrap="square">
              <a:noAutofit/>
            </a:bodyPr>
            <a:lstStyle/>
            <a:p>
              <a:pPr lvl="0" eaLnBrk="1"/>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第四十五條</a:t>
              </a:r>
              <a:endParaRPr lang="en-US" altLang="zh-CN" sz="2000" kern="100">
                <a:latin typeface="Times New Roman" panose="02020603050405020304"/>
                <a:ea typeface="SimSun" panose="02010600030101010101" pitchFamily="2" charset="-122"/>
                <a:cs typeface="Times New Roman" panose="02020603050405020304"/>
                <a:sym typeface="Times New Roman" panose="02020603050405020304"/>
              </a:endParaRPr>
            </a:p>
          </p:txBody>
        </p:sp>
      </p:grpSp>
      <p:grpSp>
        <p:nvGrpSpPr>
          <p:cNvPr id="138" name="群組 1"/>
          <p:cNvGrpSpPr/>
          <p:nvPr/>
        </p:nvGrpSpPr>
        <p:grpSpPr>
          <a:xfrm>
            <a:off x="161758" y="4248441"/>
            <a:ext cx="1352717" cy="1414780"/>
            <a:chOff x="1151876" y="1038375"/>
            <a:chExt cx="2111376" cy="2134911"/>
          </a:xfrm>
        </p:grpSpPr>
        <p:pic>
          <p:nvPicPr>
            <p:cNvPr id="139" name="Picture 14" descr="未命名-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51876" y="1038375"/>
              <a:ext cx="2111376" cy="2095499"/>
            </a:xfrm>
            <a:prstGeom prst="rect">
              <a:avLst/>
            </a:prstGeom>
            <a:noFill/>
            <a:ln>
              <a:noFill/>
            </a:ln>
          </p:spPr>
        </p:pic>
        <p:sp>
          <p:nvSpPr>
            <p:cNvPr id="140" name="Rectangle 12"/>
            <p:cNvSpPr>
              <a:spLocks noChangeArrowheads="1"/>
            </p:cNvSpPr>
            <p:nvPr/>
          </p:nvSpPr>
          <p:spPr bwMode="auto">
            <a:xfrm rot="210776">
              <a:off x="1305762" y="2746879"/>
              <a:ext cx="1491657" cy="426407"/>
            </a:xfrm>
            <a:prstGeom prst="rect">
              <a:avLst/>
            </a:prstGeom>
            <a:noFill/>
            <a:ln>
              <a:noFill/>
            </a:ln>
          </p:spPr>
          <p:txBody>
            <a:bodyPr wrap="square">
              <a:noAutofit/>
            </a:bodyPr>
            <a:lstStyle/>
            <a:p>
              <a:pPr lvl="0" eaLnBrk="1"/>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第</a:t>
              </a:r>
              <a:r>
                <a:rPr lang="zh-TW" altLang="en-US"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六</a:t>
              </a:r>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十</a:t>
              </a:r>
              <a:r>
                <a:rPr lang="zh-TW" altLang="en-US"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八</a:t>
              </a:r>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條</a:t>
              </a:r>
              <a:endParaRPr lang="en-US" altLang="zh-CN" sz="2000" kern="100">
                <a:latin typeface="Times New Roman" panose="02020603050405020304"/>
                <a:ea typeface="SimSun" panose="02010600030101010101" pitchFamily="2" charset="-122"/>
                <a:cs typeface="Times New Roman" panose="02020603050405020304"/>
                <a:sym typeface="Times New Roman" panose="02020603050405020304"/>
              </a:endParaRPr>
            </a:p>
          </p:txBody>
        </p:sp>
      </p:grpSp>
      <p:pic>
        <p:nvPicPr>
          <p:cNvPr id="5" name="Picture 4"/>
          <p:cNvPicPr>
            <a:picLocks noChangeAspect="1"/>
          </p:cNvPicPr>
          <p:nvPr/>
        </p:nvPicPr>
        <p:blipFill>
          <a:blip r:embed="rId4"/>
          <a:stretch>
            <a:fillRect/>
          </a:stretch>
        </p:blipFill>
        <p:spPr>
          <a:xfrm>
            <a:off x="727322" y="3235233"/>
            <a:ext cx="1270001" cy="599056"/>
          </a:xfrm>
          <a:prstGeom prst="rect">
            <a:avLst/>
          </a:prstGeom>
        </p:spPr>
      </p:pic>
      <p:pic>
        <p:nvPicPr>
          <p:cNvPr id="6" name="Picture 5"/>
          <p:cNvPicPr>
            <a:picLocks noChangeAspect="1"/>
          </p:cNvPicPr>
          <p:nvPr/>
        </p:nvPicPr>
        <p:blipFill>
          <a:blip r:embed="rId4"/>
          <a:stretch>
            <a:fillRect/>
          </a:stretch>
        </p:blipFill>
        <p:spPr>
          <a:xfrm>
            <a:off x="1650457" y="5349679"/>
            <a:ext cx="1267460" cy="482600"/>
          </a:xfrm>
          <a:prstGeom prst="rect">
            <a:avLst/>
          </a:prstGeom>
        </p:spPr>
      </p:pic>
      <p:pic>
        <p:nvPicPr>
          <p:cNvPr id="7" name="Picture 6"/>
          <p:cNvPicPr>
            <a:picLocks noChangeAspect="1"/>
          </p:cNvPicPr>
          <p:nvPr/>
        </p:nvPicPr>
        <p:blipFill>
          <a:blip r:embed="rId4"/>
          <a:stretch>
            <a:fillRect/>
          </a:stretch>
        </p:blipFill>
        <p:spPr>
          <a:xfrm>
            <a:off x="7227647" y="4945970"/>
            <a:ext cx="1433196" cy="545706"/>
          </a:xfrm>
          <a:prstGeom prst="rect">
            <a:avLst/>
          </a:prstGeom>
        </p:spPr>
      </p:pic>
      <p:pic>
        <p:nvPicPr>
          <p:cNvPr id="10" name="Picture 9"/>
          <p:cNvPicPr>
            <a:picLocks noChangeAspect="1"/>
          </p:cNvPicPr>
          <p:nvPr/>
        </p:nvPicPr>
        <p:blipFill>
          <a:blip r:embed="rId4"/>
          <a:stretch>
            <a:fillRect/>
          </a:stretch>
        </p:blipFill>
        <p:spPr>
          <a:xfrm>
            <a:off x="7541926" y="2888551"/>
            <a:ext cx="1433195" cy="545706"/>
          </a:xfrm>
          <a:prstGeom prst="rect">
            <a:avLst/>
          </a:prstGeom>
        </p:spPr>
      </p:pic>
      <p:pic>
        <p:nvPicPr>
          <p:cNvPr id="11" name="Picture 10"/>
          <p:cNvPicPr>
            <a:picLocks noChangeAspect="1"/>
          </p:cNvPicPr>
          <p:nvPr/>
        </p:nvPicPr>
        <p:blipFill>
          <a:blip r:embed="rId5"/>
          <a:stretch>
            <a:fillRect/>
          </a:stretch>
        </p:blipFill>
        <p:spPr>
          <a:xfrm>
            <a:off x="3976189" y="3656700"/>
            <a:ext cx="1368152" cy="501709"/>
          </a:xfrm>
          <a:prstGeom prst="rect">
            <a:avLst/>
          </a:prstGeom>
        </p:spPr>
      </p:pic>
      <p:sp>
        <p:nvSpPr>
          <p:cNvPr id="19" name="文字方塊 18">
            <a:extLst>
              <a:ext uri="{FF2B5EF4-FFF2-40B4-BE49-F238E27FC236}">
                <a16:creationId xmlns:a16="http://schemas.microsoft.com/office/drawing/2014/main" id="{9EF9FE72-CC79-4C87-B5E2-11E1F5C1BA71}"/>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dissolve">
                                      <p:cBhvr>
                                        <p:cTn id="23" dur="500"/>
                                        <p:tgtEl>
                                          <p:spTgt spid="138"/>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787165" cy="1245900"/>
            <a:chOff x="1588" y="24363"/>
            <a:chExt cx="8790" cy="1552"/>
          </a:xfrm>
        </p:grpSpPr>
        <p:pic>
          <p:nvPicPr>
            <p:cNvPr id="1073743589" name="Picture 1073743588" descr="做一做_logo"/>
            <p:cNvPicPr>
              <a:picLocks noChangeAspect="1"/>
            </p:cNvPicPr>
            <p:nvPr/>
          </p:nvPicPr>
          <p:blipFill>
            <a:blip r:embed="rId2"/>
            <a:stretch>
              <a:fillRect/>
            </a:stretch>
          </p:blipFill>
          <p:spPr>
            <a:xfrm>
              <a:off x="1588" y="24363"/>
              <a:ext cx="2602" cy="1264"/>
            </a:xfrm>
            <a:prstGeom prst="rect">
              <a:avLst/>
            </a:prstGeom>
            <a:noFill/>
            <a:ln w="9525">
              <a:noFill/>
            </a:ln>
          </p:spPr>
        </p:pic>
        <p:sp>
          <p:nvSpPr>
            <p:cNvPr id="1073743590" name="Text Box 1073743589"/>
            <p:cNvSpPr txBox="1"/>
            <p:nvPr/>
          </p:nvSpPr>
          <p:spPr>
            <a:xfrm>
              <a:off x="4369" y="24728"/>
              <a:ext cx="6009" cy="1187"/>
            </a:xfrm>
            <a:prstGeom prst="rect">
              <a:avLst/>
            </a:prstGeom>
            <a:noFill/>
            <a:ln w="9525">
              <a:noFill/>
            </a:ln>
          </p:spPr>
          <p:txBody>
            <a:bodyPr vert="horz" wrap="square" anchor="t">
              <a:spAutoFit/>
            </a:bodyPr>
            <a:lstStyle/>
            <a:p>
              <a:pPr marL="1219200" indent="-1219200" algn="just"/>
              <a:r>
                <a:rPr lang="en-US" sz="2800" b="1" dirty="0" err="1">
                  <a:latin typeface="標楷體" panose="03000509000000000000" pitchFamily="65" charset="-120"/>
                  <a:ea typeface="標楷體" panose="03000509000000000000" pitchFamily="65" charset="-120"/>
                </a:rPr>
                <a:t>有什麼規定是相同的</a:t>
              </a:r>
              <a:r>
                <a:rPr lang="zh-TW" altLang="en-US" sz="2800" b="1" dirty="0">
                  <a:latin typeface="標楷體" panose="03000509000000000000" pitchFamily="65" charset="-120"/>
                  <a:ea typeface="標楷體" panose="03000509000000000000" pitchFamily="65" charset="-120"/>
                </a:rPr>
                <a:t>？</a:t>
              </a:r>
              <a:endParaRPr lang="en-US" sz="2800" dirty="0">
                <a:latin typeface="標楷體" panose="03000509000000000000" pitchFamily="65" charset="-120"/>
                <a:ea typeface="標楷體" panose="03000509000000000000" pitchFamily="65" charset="-120"/>
              </a:endParaRPr>
            </a:p>
            <a:p>
              <a:endParaRPr lang="en-US" sz="2800" dirty="0">
                <a:latin typeface="標楷體" panose="03000509000000000000" pitchFamily="65" charset="-120"/>
                <a:ea typeface="標楷體" panose="03000509000000000000" pitchFamily="65" charset="-120"/>
              </a:endParaRPr>
            </a:p>
          </p:txBody>
        </p:sp>
      </p:grpSp>
      <p:sp>
        <p:nvSpPr>
          <p:cNvPr id="5" name="Text Box 4"/>
          <p:cNvSpPr txBox="1"/>
          <p:nvPr/>
        </p:nvSpPr>
        <p:spPr>
          <a:xfrm>
            <a:off x="486410" y="1174115"/>
            <a:ext cx="8188325" cy="82994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請細看上面兩條《基本法》的條文，其中相同的用詞</a:t>
            </a:r>
            <a:r>
              <a:rPr lang="zh-TW" altLang="en-US" sz="2400" dirty="0">
                <a:latin typeface="標楷體" panose="03000509000000000000" pitchFamily="65" charset="-120"/>
                <a:ea typeface="標楷體" panose="03000509000000000000" pitchFamily="65" charset="-120"/>
              </a:rPr>
              <a:t>已</a:t>
            </a:r>
            <a:r>
              <a:rPr lang="en-US" sz="2400" dirty="0" err="1">
                <a:latin typeface="標楷體" panose="03000509000000000000" pitchFamily="65" charset="-120"/>
                <a:ea typeface="標楷體" panose="03000509000000000000" pitchFamily="65" charset="-120"/>
              </a:rPr>
              <a:t>用紅筆圈</a:t>
            </a:r>
            <a:r>
              <a:rPr lang="zh-TW" altLang="en-US" sz="2400" dirty="0">
                <a:latin typeface="標楷體" panose="03000509000000000000" pitchFamily="65" charset="-120"/>
                <a:ea typeface="標楷體" panose="03000509000000000000" pitchFamily="65" charset="-120"/>
              </a:rPr>
              <a:t>了</a:t>
            </a:r>
            <a:r>
              <a:rPr lang="en-US" sz="2400" dirty="0" err="1">
                <a:latin typeface="標楷體" panose="03000509000000000000" pitchFamily="65" charset="-120"/>
                <a:ea typeface="標楷體" panose="03000509000000000000" pitchFamily="65" charset="-120"/>
              </a:rPr>
              <a:t>出來</a:t>
            </a:r>
            <a:r>
              <a:rPr lang="zh-TW" altLang="en-US" sz="2400" dirty="0">
                <a:latin typeface="標楷體" panose="03000509000000000000" pitchFamily="65" charset="-120"/>
                <a:ea typeface="標楷體" panose="03000509000000000000" pitchFamily="65" charset="-120"/>
              </a:rPr>
              <a:t>。現請</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6" name="Text Box 5"/>
          <p:cNvSpPr txBox="1"/>
          <p:nvPr/>
        </p:nvSpPr>
        <p:spPr>
          <a:xfrm>
            <a:off x="318769" y="2030731"/>
            <a:ext cx="8858885" cy="829945"/>
          </a:xfrm>
          <a:prstGeom prst="rect">
            <a:avLst/>
          </a:prstGeom>
          <a:noFill/>
        </p:spPr>
        <p:txBody>
          <a:bodyPr wrap="square" rtlCol="0">
            <a:spAutoFit/>
          </a:bodyPr>
          <a:lstStyle/>
          <a:p>
            <a:r>
              <a:rPr lang="en-US" sz="2400" dirty="0">
                <a:latin typeface="標楷體" panose="03000509000000000000" pitchFamily="65" charset="-120"/>
                <a:ea typeface="標楷體" panose="03000509000000000000" pitchFamily="65" charset="-120"/>
              </a:rPr>
              <a:t>1. </a:t>
            </a:r>
            <a:r>
              <a:rPr lang="en-US" sz="2400" dirty="0" err="1">
                <a:latin typeface="標楷體" panose="03000509000000000000" pitchFamily="65" charset="-120"/>
                <a:ea typeface="標楷體" panose="03000509000000000000" pitchFamily="65" charset="-120"/>
              </a:rPr>
              <a:t>選舉行政長官和立法會的辦法，最終要達至什麼目標</a:t>
            </a:r>
            <a:r>
              <a:rPr lang="en-US" sz="2400" dirty="0">
                <a:latin typeface="標楷體" panose="03000509000000000000" pitchFamily="65" charset="-120"/>
                <a:ea typeface="標楷體" panose="03000509000000000000" pitchFamily="65" charset="-120"/>
              </a:rPr>
              <a:t>？</a:t>
            </a:r>
          </a:p>
          <a:p>
            <a:r>
              <a:rPr lang="zh-TW" altLang="en-US" sz="2400" u="sng" dirty="0">
                <a:solidFill>
                  <a:srgbClr val="FF0000"/>
                </a:solidFill>
                <a:latin typeface="標楷體" panose="03000509000000000000" pitchFamily="65" charset="-120"/>
                <a:ea typeface="標楷體" panose="03000509000000000000" pitchFamily="65" charset="-120"/>
              </a:rPr>
              <a:t>  </a:t>
            </a:r>
            <a:r>
              <a:rPr lang="en-US" sz="2400" u="sng" dirty="0">
                <a:solidFill>
                  <a:srgbClr val="FF0000"/>
                </a:solidFill>
                <a:latin typeface="標楷體" panose="03000509000000000000" pitchFamily="65" charset="-120"/>
                <a:ea typeface="標楷體" panose="03000509000000000000" pitchFamily="65" charset="-120"/>
              </a:rPr>
              <a:t>             </a:t>
            </a:r>
          </a:p>
        </p:txBody>
      </p:sp>
      <p:sp>
        <p:nvSpPr>
          <p:cNvPr id="7" name="Text Box 6"/>
          <p:cNvSpPr txBox="1"/>
          <p:nvPr/>
        </p:nvSpPr>
        <p:spPr>
          <a:xfrm>
            <a:off x="318770" y="3107055"/>
            <a:ext cx="8858885" cy="829945"/>
          </a:xfrm>
          <a:prstGeom prst="rect">
            <a:avLst/>
          </a:prstGeom>
          <a:noFill/>
        </p:spPr>
        <p:txBody>
          <a:bodyPr wrap="square" rtlCol="0">
            <a:spAutoFit/>
          </a:bodyPr>
          <a:lstStyle/>
          <a:p>
            <a:r>
              <a:rPr lang="en-US" sz="2400" dirty="0">
                <a:latin typeface="標楷體" panose="03000509000000000000" pitchFamily="65" charset="-120"/>
                <a:ea typeface="標楷體" panose="03000509000000000000" pitchFamily="65" charset="-120"/>
              </a:rPr>
              <a:t>2. </a:t>
            </a:r>
            <a:r>
              <a:rPr lang="en-US" sz="2400" dirty="0" err="1">
                <a:latin typeface="標楷體" panose="03000509000000000000" pitchFamily="65" charset="-120"/>
                <a:ea typeface="標楷體" panose="03000509000000000000" pitchFamily="65" charset="-120"/>
              </a:rPr>
              <a:t>你認為《基本法》為什麼要列明這個目標</a:t>
            </a:r>
            <a:r>
              <a:rPr lang="en-US" sz="2400" dirty="0">
                <a:latin typeface="標楷體" panose="03000509000000000000" pitchFamily="65" charset="-120"/>
                <a:ea typeface="標楷體" panose="03000509000000000000" pitchFamily="65" charset="-120"/>
              </a:rPr>
              <a:t>？</a:t>
            </a:r>
          </a:p>
          <a:p>
            <a:endParaRPr lang="en-US" sz="2400" u="sng" dirty="0">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sp>
        <p:nvSpPr>
          <p:cNvPr id="8" name="Text Box 7"/>
          <p:cNvSpPr txBox="1"/>
          <p:nvPr/>
        </p:nvSpPr>
        <p:spPr>
          <a:xfrm>
            <a:off x="318770" y="4153535"/>
            <a:ext cx="8858885" cy="829945"/>
          </a:xfrm>
          <a:prstGeom prst="rect">
            <a:avLst/>
          </a:prstGeom>
          <a:noFill/>
        </p:spPr>
        <p:txBody>
          <a:bodyPr wrap="square" rtlCol="0">
            <a:spAutoFit/>
          </a:bodyPr>
          <a:lstStyle/>
          <a:p>
            <a:r>
              <a:rPr lang="en-US" sz="2400">
                <a:latin typeface="標楷體" panose="03000509000000000000" pitchFamily="65" charset="-120"/>
                <a:ea typeface="標楷體" panose="03000509000000000000" pitchFamily="65" charset="-120"/>
              </a:rPr>
              <a:t>3. 行政長官和立法會的產生辦法都要根據什麼原則？</a:t>
            </a:r>
          </a:p>
          <a:p>
            <a:endParaRPr lang="en-US" sz="2400" u="sng">
              <a:solidFill>
                <a:srgbClr val="FF0000"/>
              </a:solidFill>
              <a:latin typeface="標楷體" panose="03000509000000000000" pitchFamily="65" charset="-120"/>
              <a:ea typeface="標楷體" panose="03000509000000000000" pitchFamily="65" charset="-120"/>
            </a:endParaRPr>
          </a:p>
        </p:txBody>
      </p:sp>
      <p:sp>
        <p:nvSpPr>
          <p:cNvPr id="9" name="Text Box 8"/>
          <p:cNvSpPr txBox="1"/>
          <p:nvPr/>
        </p:nvSpPr>
        <p:spPr>
          <a:xfrm>
            <a:off x="318770" y="5200015"/>
            <a:ext cx="8858885" cy="829945"/>
          </a:xfrm>
          <a:prstGeom prst="rect">
            <a:avLst/>
          </a:prstGeom>
          <a:noFill/>
        </p:spPr>
        <p:txBody>
          <a:bodyPr wrap="square" rtlCol="0">
            <a:spAutoFit/>
          </a:bodyPr>
          <a:lstStyle/>
          <a:p>
            <a:r>
              <a:rPr lang="en-US" sz="2400">
                <a:latin typeface="標楷體" panose="03000509000000000000" pitchFamily="65" charset="-120"/>
                <a:ea typeface="標楷體" panose="03000509000000000000" pitchFamily="65" charset="-120"/>
              </a:rPr>
              <a:t>4. 你認為《基本法》為什麼要列明這些原則？</a:t>
            </a:r>
          </a:p>
          <a:p>
            <a:endParaRPr lang="en-US" sz="2400" u="sng">
              <a:solidFill>
                <a:srgbClr val="FF0000"/>
              </a:solidFill>
              <a:latin typeface="標楷體" panose="03000509000000000000" pitchFamily="65" charset="-120"/>
              <a:ea typeface="標楷體" panose="03000509000000000000" pitchFamily="65" charset="-120"/>
              <a:cs typeface="新細明體" panose="02020500000000000000" pitchFamily="18" charset="-120"/>
            </a:endParaRPr>
          </a:p>
        </p:txBody>
      </p:sp>
      <p:cxnSp>
        <p:nvCxnSpPr>
          <p:cNvPr id="2" name="Straight Connector 1"/>
          <p:cNvCxnSpPr/>
          <p:nvPr/>
        </p:nvCxnSpPr>
        <p:spPr>
          <a:xfrm>
            <a:off x="819150" y="519938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819150" y="298386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19150" y="404495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19150" y="614489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4" name="文字方塊 13">
            <a:extLst>
              <a:ext uri="{FF2B5EF4-FFF2-40B4-BE49-F238E27FC236}">
                <a16:creationId xmlns:a16="http://schemas.microsoft.com/office/drawing/2014/main" id="{83C239E2-2367-4987-8225-7A4FD8FA6406}"/>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600" dirty="0">
                <a:latin typeface="標楷體" panose="03000509000000000000" pitchFamily="65" charset="-120"/>
                <a:ea typeface="標楷體" panose="03000509000000000000" pitchFamily="65" charset="-120"/>
              </a:rPr>
              <a:t>     《</a:t>
            </a:r>
            <a:r>
              <a:rPr lang="en-US" sz="3600" dirty="0" err="1">
                <a:latin typeface="標楷體" panose="03000509000000000000" pitchFamily="65" charset="-120"/>
                <a:ea typeface="標楷體" panose="03000509000000000000" pitchFamily="65" charset="-120"/>
              </a:rPr>
              <a:t>基本法》對行政長官和立法會的選舉各有什麼規定</a:t>
            </a:r>
            <a:r>
              <a:rPr lang="en-US" sz="3600" dirty="0">
                <a:latin typeface="標楷體" panose="03000509000000000000" pitchFamily="65" charset="-120"/>
                <a:ea typeface="標楷體" panose="03000509000000000000" pitchFamily="65" charset="-120"/>
              </a:rPr>
              <a:t>？</a:t>
            </a:r>
          </a:p>
        </p:txBody>
      </p:sp>
      <p:sp>
        <p:nvSpPr>
          <p:cNvPr id="3" name="Text Placeholder 2"/>
          <p:cNvSpPr>
            <a:spLocks noGrp="1"/>
          </p:cNvSpPr>
          <p:nvPr>
            <p:ph type="body" orient="vert" idx="1"/>
          </p:nvPr>
        </p:nvSpPr>
        <p:spPr>
          <a:xfrm>
            <a:off x="457200" y="1600200"/>
            <a:ext cx="8296275" cy="4680585"/>
          </a:xfrm>
        </p:spPr>
        <p:txBody>
          <a:bodyPr vert="horz"/>
          <a:lstStyle/>
          <a:p>
            <a:pPr marL="0" indent="0">
              <a:buNone/>
            </a:pPr>
            <a:r>
              <a:rPr lang="zh-TW" altLang="en-US" dirty="0">
                <a:latin typeface="標楷體" panose="03000509000000000000" pitchFamily="65" charset="-120"/>
                <a:ea typeface="標楷體" panose="03000509000000000000" pitchFamily="65" charset="-120"/>
              </a:rPr>
              <a:t>不同</a:t>
            </a:r>
            <a:r>
              <a:rPr lang="en-US" dirty="0" err="1">
                <a:latin typeface="標楷體" panose="03000509000000000000" pitchFamily="65" charset="-120"/>
                <a:ea typeface="標楷體" panose="03000509000000000000" pitchFamily="65" charset="-120"/>
              </a:rPr>
              <a:t>的規定</a:t>
            </a:r>
            <a:endParaRPr lang="en-US" dirty="0">
              <a:latin typeface="標楷體" panose="03000509000000000000" pitchFamily="65" charset="-120"/>
              <a:ea typeface="標楷體" panose="03000509000000000000" pitchFamily="65" charset="-120"/>
            </a:endParaRPr>
          </a:p>
          <a:p>
            <a:pPr marL="0" indent="0">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第四十五條</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香港特別行政區行政長官在當地通</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過選舉或協商產生，由中央人民政府任命</a:t>
            </a:r>
            <a:r>
              <a:rPr lang="en-US" sz="2400" dirty="0">
                <a:latin typeface="標楷體" panose="03000509000000000000" pitchFamily="65" charset="-120"/>
                <a:ea typeface="標楷體" panose="03000509000000000000" pitchFamily="65" charset="-120"/>
              </a:rPr>
              <a:t>。</a:t>
            </a:r>
          </a:p>
          <a:p>
            <a:pPr marL="0" indent="0">
              <a:buNone/>
            </a:pPr>
            <a:r>
              <a:rPr lang="en-US" sz="2400" dirty="0">
                <a:latin typeface="標楷體" panose="03000509000000000000" pitchFamily="65" charset="-120"/>
                <a:ea typeface="標楷體" panose="03000509000000000000" pitchFamily="65" charset="-120"/>
              </a:rPr>
              <a:t>			行政長官的產生辦法根據香港特別行政區的實際情況和循序漸進的原則而規定，最終達至由一個有廣泛代表性的提名委員會按民主程序提名後普選產生的目標。</a:t>
            </a:r>
          </a:p>
          <a:p>
            <a:pPr marL="0" indent="0">
              <a:buNone/>
            </a:pPr>
            <a:endParaRPr lang="en-US" sz="2400" dirty="0">
              <a:latin typeface="標楷體" panose="03000509000000000000" pitchFamily="65" charset="-120"/>
              <a:ea typeface="標楷體" panose="03000509000000000000" pitchFamily="65" charset="-120"/>
            </a:endParaRPr>
          </a:p>
          <a:p>
            <a:pPr marL="0" indent="0" algn="dist">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第六十八條</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香港特別行政區立法會由選舉產生</a:t>
            </a:r>
            <a:r>
              <a:rPr lang="en-US" sz="2400" dirty="0">
                <a:latin typeface="標楷體" panose="03000509000000000000" pitchFamily="65" charset="-120"/>
                <a:ea typeface="標楷體" panose="03000509000000000000" pitchFamily="65" charset="-120"/>
              </a:rPr>
              <a:t>。</a:t>
            </a:r>
          </a:p>
          <a:p>
            <a:pPr marL="0" indent="0">
              <a:buNone/>
            </a:pP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立法會的產生辦法根據香港特別行政區的實際情況</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和循序漸進的原則而規定，最終達至全部議員由普</a:t>
            </a:r>
            <a:r>
              <a:rPr lang="en-US" sz="2400" dirty="0">
                <a:latin typeface="標楷體" panose="03000509000000000000" pitchFamily="65" charset="-120"/>
                <a:ea typeface="標楷體" panose="03000509000000000000" pitchFamily="65" charset="-120"/>
              </a:rPr>
              <a:t>			</a:t>
            </a:r>
            <a:r>
              <a:rPr lang="en-US" sz="2400" dirty="0" err="1">
                <a:latin typeface="標楷體" panose="03000509000000000000" pitchFamily="65" charset="-120"/>
                <a:ea typeface="標楷體" panose="03000509000000000000" pitchFamily="65" charset="-120"/>
              </a:rPr>
              <a:t>選產生的目標</a:t>
            </a:r>
            <a:r>
              <a:rPr lang="en-US" sz="2400" dirty="0">
                <a:latin typeface="標楷體" panose="03000509000000000000" pitchFamily="65" charset="-120"/>
                <a:ea typeface="標楷體" panose="03000509000000000000" pitchFamily="65" charset="-120"/>
              </a:rPr>
              <a:t>。</a:t>
            </a:r>
          </a:p>
        </p:txBody>
      </p:sp>
      <p:grpSp>
        <p:nvGrpSpPr>
          <p:cNvPr id="4" name="Group 3"/>
          <p:cNvGrpSpPr/>
          <p:nvPr/>
        </p:nvGrpSpPr>
        <p:grpSpPr>
          <a:xfrm>
            <a:off x="293370" y="27305"/>
            <a:ext cx="1221105" cy="981925"/>
            <a:chOff x="995" y="835"/>
            <a:chExt cx="2888" cy="2251"/>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grpSp>
        <p:nvGrpSpPr>
          <p:cNvPr id="27" name="群組 1"/>
          <p:cNvGrpSpPr/>
          <p:nvPr/>
        </p:nvGrpSpPr>
        <p:grpSpPr>
          <a:xfrm>
            <a:off x="548005" y="2070100"/>
            <a:ext cx="1433195" cy="1320165"/>
            <a:chOff x="1190530" y="1120782"/>
            <a:chExt cx="2111376" cy="2223648"/>
          </a:xfrm>
        </p:grpSpPr>
        <p:pic>
          <p:nvPicPr>
            <p:cNvPr id="136" name="Picture 14" descr="未命名-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90530" y="1120782"/>
              <a:ext cx="2111376" cy="2095499"/>
            </a:xfrm>
            <a:prstGeom prst="rect">
              <a:avLst/>
            </a:prstGeom>
            <a:noFill/>
            <a:ln>
              <a:noFill/>
            </a:ln>
          </p:spPr>
        </p:pic>
        <p:sp>
          <p:nvSpPr>
            <p:cNvPr id="137" name="Rectangle 12"/>
            <p:cNvSpPr>
              <a:spLocks noChangeArrowheads="1"/>
            </p:cNvSpPr>
            <p:nvPr/>
          </p:nvSpPr>
          <p:spPr bwMode="auto">
            <a:xfrm rot="210776">
              <a:off x="1348626" y="2826755"/>
              <a:ext cx="1474315" cy="517675"/>
            </a:xfrm>
            <a:prstGeom prst="rect">
              <a:avLst/>
            </a:prstGeom>
            <a:noFill/>
            <a:ln>
              <a:noFill/>
            </a:ln>
          </p:spPr>
          <p:txBody>
            <a:bodyPr wrap="square">
              <a:noAutofit/>
            </a:bodyPr>
            <a:lstStyle/>
            <a:p>
              <a:pPr lvl="0" eaLnBrk="1"/>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第四十五條</a:t>
              </a:r>
              <a:endParaRPr lang="en-US" altLang="zh-CN" sz="2000" kern="100">
                <a:latin typeface="Times New Roman" panose="02020603050405020304"/>
                <a:ea typeface="SimSun" panose="02010600030101010101" pitchFamily="2" charset="-122"/>
                <a:cs typeface="Times New Roman" panose="02020603050405020304"/>
                <a:sym typeface="Times New Roman" panose="02020603050405020304"/>
              </a:endParaRPr>
            </a:p>
          </p:txBody>
        </p:sp>
      </p:grpSp>
      <p:grpSp>
        <p:nvGrpSpPr>
          <p:cNvPr id="138" name="群組 1"/>
          <p:cNvGrpSpPr/>
          <p:nvPr/>
        </p:nvGrpSpPr>
        <p:grpSpPr>
          <a:xfrm>
            <a:off x="457033" y="4388485"/>
            <a:ext cx="1352717" cy="1414780"/>
            <a:chOff x="1151876" y="1038375"/>
            <a:chExt cx="2111376" cy="2134911"/>
          </a:xfrm>
        </p:grpSpPr>
        <p:pic>
          <p:nvPicPr>
            <p:cNvPr id="139" name="Picture 14" descr="未命名-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51876" y="1038375"/>
              <a:ext cx="2111376" cy="2095499"/>
            </a:xfrm>
            <a:prstGeom prst="rect">
              <a:avLst/>
            </a:prstGeom>
            <a:noFill/>
            <a:ln>
              <a:noFill/>
            </a:ln>
          </p:spPr>
        </p:pic>
        <p:sp>
          <p:nvSpPr>
            <p:cNvPr id="140" name="Rectangle 12"/>
            <p:cNvSpPr>
              <a:spLocks noChangeArrowheads="1"/>
            </p:cNvSpPr>
            <p:nvPr/>
          </p:nvSpPr>
          <p:spPr bwMode="auto">
            <a:xfrm rot="210776">
              <a:off x="1305762" y="2746879"/>
              <a:ext cx="1491657" cy="426407"/>
            </a:xfrm>
            <a:prstGeom prst="rect">
              <a:avLst/>
            </a:prstGeom>
            <a:noFill/>
            <a:ln>
              <a:noFill/>
            </a:ln>
          </p:spPr>
          <p:txBody>
            <a:bodyPr wrap="square">
              <a:noAutofit/>
            </a:bodyPr>
            <a:lstStyle/>
            <a:p>
              <a:pPr lvl="0" eaLnBrk="1"/>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第</a:t>
              </a:r>
              <a:r>
                <a:rPr lang="zh-TW" altLang="en-US"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六</a:t>
              </a:r>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十</a:t>
              </a:r>
              <a:r>
                <a:rPr lang="zh-TW" altLang="en-US"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八</a:t>
              </a:r>
              <a:r>
                <a:rPr lang="en-US" altLang="zh-CN" sz="1600" kern="1200" baseline="27000">
                  <a:solidFill>
                    <a:srgbClr val="000000"/>
                  </a:solidFill>
                  <a:latin typeface="標楷體" panose="03000509000000000000" pitchFamily="65" charset="-120"/>
                  <a:ea typeface="標楷體" panose="03000509000000000000" pitchFamily="65" charset="-120"/>
                  <a:cs typeface="Times New Roman" panose="02020603050405020304"/>
                  <a:sym typeface="Times New Roman" panose="02020603050405020304"/>
                </a:rPr>
                <a:t>條</a:t>
              </a:r>
              <a:endParaRPr lang="en-US" altLang="zh-CN" sz="2000" kern="100">
                <a:latin typeface="Times New Roman" panose="02020603050405020304"/>
                <a:ea typeface="SimSun" panose="02010600030101010101" pitchFamily="2" charset="-122"/>
                <a:cs typeface="Times New Roman" panose="02020603050405020304"/>
                <a:sym typeface="Times New Roman" panose="02020603050405020304"/>
              </a:endParaRPr>
            </a:p>
          </p:txBody>
        </p:sp>
      </p:grpSp>
      <p:sp>
        <p:nvSpPr>
          <p:cNvPr id="334" name="Oval 334"/>
          <p:cNvSpPr/>
          <p:nvPr/>
        </p:nvSpPr>
        <p:spPr>
          <a:xfrm>
            <a:off x="4555677" y="2559368"/>
            <a:ext cx="3305810" cy="45847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3" name="Oval 334"/>
          <p:cNvSpPr/>
          <p:nvPr/>
        </p:nvSpPr>
        <p:spPr>
          <a:xfrm>
            <a:off x="6857365" y="3314065"/>
            <a:ext cx="1707515" cy="45847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4" name="Oval 334"/>
          <p:cNvSpPr/>
          <p:nvPr/>
        </p:nvSpPr>
        <p:spPr>
          <a:xfrm>
            <a:off x="457200" y="3710940"/>
            <a:ext cx="1943100" cy="458470"/>
          </a:xfrm>
          <a:prstGeom prst="ellipse">
            <a:avLst/>
          </a:prstGeom>
          <a:noFill/>
          <a:ln w="19050" cap="flat" cmpd="sng" algn="ctr">
            <a:solidFill>
              <a:srgbClr val="FF0000"/>
            </a:solidFill>
            <a:prstDash val="solid"/>
            <a:miter lim="800000"/>
          </a:ln>
          <a:effectLst/>
        </p:spPr>
        <p:style>
          <a:lnRef idx="2">
            <a:srgbClr val="4472C4">
              <a:shade val="50000"/>
            </a:srgbClr>
          </a:lnRef>
          <a:fillRef idx="1">
            <a:srgbClr val="4472C4"/>
          </a:fillRef>
          <a:effectRef idx="0">
            <a:srgbClr val="4472C4"/>
          </a:effectRef>
          <a:fontRef idx="minor">
            <a:sysClr val="window" lastClr="FFFFFF"/>
          </a:fontRef>
        </p:style>
      </p:sp>
      <p:sp>
        <p:nvSpPr>
          <p:cNvPr id="17" name="文字方塊 16">
            <a:extLst>
              <a:ext uri="{FF2B5EF4-FFF2-40B4-BE49-F238E27FC236}">
                <a16:creationId xmlns:a16="http://schemas.microsoft.com/office/drawing/2014/main" id="{818ECE2D-145D-487F-A644-D65301FEECAC}"/>
              </a:ext>
            </a:extLst>
          </p:cNvPr>
          <p:cNvSpPr txBox="1"/>
          <p:nvPr/>
        </p:nvSpPr>
        <p:spPr>
          <a:xfrm>
            <a:off x="8686800" y="6488668"/>
            <a:ext cx="32512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dissolve">
                                      <p:cBhvr>
                                        <p:cTn id="23" dur="500"/>
                                        <p:tgtEl>
                                          <p:spTgt spid="138"/>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34"/>
                                        </p:tgtEl>
                                        <p:attrNameLst>
                                          <p:attrName>style.visibility</p:attrName>
                                        </p:attrNameLst>
                                      </p:cBhvr>
                                      <p:to>
                                        <p:strVal val="visible"/>
                                      </p:to>
                                    </p:set>
                                    <p:animEffect transition="in" filter="dissolve">
                                      <p:cBhvr>
                                        <p:cTn id="34" dur="500"/>
                                        <p:tgtEl>
                                          <p:spTgt spid="33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預設簡報設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2162</Words>
  <Application>Microsoft Office PowerPoint</Application>
  <PresentationFormat>如螢幕大小 (4:3)</PresentationFormat>
  <Paragraphs>318</Paragraphs>
  <Slides>37</Slides>
  <Notes>1</Notes>
  <HiddenSlides>0</HiddenSlides>
  <MMClips>0</MMClips>
  <ScaleCrop>false</ScaleCrop>
  <HeadingPairs>
    <vt:vector size="8" baseType="variant">
      <vt:variant>
        <vt:lpstr>使用字型</vt:lpstr>
      </vt:variant>
      <vt:variant>
        <vt:i4>6</vt:i4>
      </vt:variant>
      <vt:variant>
        <vt:lpstr>佈景主題</vt:lpstr>
      </vt:variant>
      <vt:variant>
        <vt:i4>2</vt:i4>
      </vt:variant>
      <vt:variant>
        <vt:lpstr>內嵌 OLE 伺服程式</vt:lpstr>
      </vt:variant>
      <vt:variant>
        <vt:i4>1</vt:i4>
      </vt:variant>
      <vt:variant>
        <vt:lpstr>投影片標題</vt:lpstr>
      </vt:variant>
      <vt:variant>
        <vt:i4>37</vt:i4>
      </vt:variant>
    </vt:vector>
  </HeadingPairs>
  <TitlesOfParts>
    <vt:vector size="46" baseType="lpstr">
      <vt:lpstr>標楷體</vt:lpstr>
      <vt:lpstr>微軟正黑體</vt:lpstr>
      <vt:lpstr>Arial</vt:lpstr>
      <vt:lpstr>Calibri</vt:lpstr>
      <vt:lpstr>Times New Roman</vt:lpstr>
      <vt:lpstr>Wingdings</vt:lpstr>
      <vt:lpstr>預設簡報設計</vt:lpstr>
      <vt:lpstr>Office Theme</vt:lpstr>
      <vt:lpstr>Microsoft Word 97 - 2003 Document</vt:lpstr>
      <vt:lpstr>初中 單元四（下）： 政治制度（二） 行政長官和立法會的選舉</vt:lpstr>
      <vt:lpstr>PowerPoint 簡報</vt:lpstr>
      <vt:lpstr>行政長官與立法會的選舉制度</vt:lpstr>
      <vt:lpstr>行政長官與立法會的選舉制度</vt:lpstr>
      <vt:lpstr>行政長官與立法會的選舉制度</vt:lpstr>
      <vt:lpstr>行政長官與立法會的選舉制度</vt:lpstr>
      <vt:lpstr>             《基本法》對行政長官和立法會的選舉各有什麼規定？</vt:lpstr>
      <vt:lpstr>PowerPoint 簡報</vt:lpstr>
      <vt:lpstr>     《基本法》對行政長官和立法會的選舉各有什麼規定？</vt:lpstr>
      <vt:lpstr>PowerPoint 簡報</vt:lpstr>
      <vt:lpstr>  何時和怎樣才達至普選行政長官和全部 立法會議員？</vt:lpstr>
      <vt:lpstr>回歸至今七屆立法會的任期與選舉辦法略圖</vt:lpstr>
      <vt:lpstr>PowerPoint 簡報</vt:lpstr>
      <vt:lpstr>PowerPoint 簡報</vt:lpstr>
      <vt:lpstr>PowerPoint 簡報</vt:lpstr>
      <vt:lpstr>PowerPoint 簡報</vt:lpstr>
      <vt:lpstr>回歸至今六屆行政長官的任期與選舉辦法略圖</vt:lpstr>
      <vt:lpstr>PowerPoint 簡報</vt:lpstr>
      <vt:lpstr>PowerPoint 簡報</vt:lpstr>
      <vt:lpstr>PowerPoint 簡報</vt:lpstr>
      <vt:lpstr>誰來判斷「實際情況」是否適宜？</vt:lpstr>
      <vt:lpstr>「實際情況」被視為適宜</vt:lpstr>
      <vt:lpstr>（續前）</vt:lpstr>
      <vt:lpstr>「實際情況」有所變化？</vt:lpstr>
      <vt:lpstr>PowerPoint 簡報</vt:lpstr>
      <vt:lpstr>     普選與良好管治</vt:lpstr>
      <vt:lpstr>政務司司長談香港的核心價值</vt:lpstr>
      <vt:lpstr>從國際調查報告看香港特區政府的管治成績(I)</vt:lpstr>
      <vt:lpstr>從國際調查報告看香港特區政府的管治成績(續)</vt:lpstr>
      <vt:lpstr>香港政府能否提供良好管治？</vt:lpstr>
      <vt:lpstr>香港政府能否提供良好管治？</vt:lpstr>
      <vt:lpstr>PowerPoint 簡報</vt:lpstr>
      <vt:lpstr>從國際調查報告看香港特區政府的管治成績(II)</vt:lpstr>
      <vt:lpstr>從國際調查報告看香港特區     政府的管治成績(II)</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Luk Tzu Wei</dc:creator>
  <cp:lastModifiedBy>Simon Lee</cp:lastModifiedBy>
  <cp:revision>162</cp:revision>
  <dcterms:created xsi:type="dcterms:W3CDTF">2020-11-14T04:47:00Z</dcterms:created>
  <dcterms:modified xsi:type="dcterms:W3CDTF">2023-03-30T04:00:48Z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